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555" r:id="rId2"/>
    <p:sldId id="580" r:id="rId3"/>
    <p:sldId id="581" r:id="rId4"/>
    <p:sldId id="582" r:id="rId5"/>
    <p:sldId id="579" r:id="rId6"/>
    <p:sldId id="590" r:id="rId7"/>
    <p:sldId id="589" r:id="rId8"/>
    <p:sldId id="578" r:id="rId9"/>
    <p:sldId id="591" r:id="rId10"/>
    <p:sldId id="592" r:id="rId11"/>
    <p:sldId id="583" r:id="rId12"/>
    <p:sldId id="595" r:id="rId13"/>
    <p:sldId id="594" r:id="rId14"/>
    <p:sldId id="585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">
          <p15:clr>
            <a:srgbClr val="A4A3A4"/>
          </p15:clr>
        </p15:guide>
        <p15:guide id="3" orient="horz" pos="2160" userDrawn="1">
          <p15:clr>
            <a:srgbClr val="A4A3A4"/>
          </p15:clr>
        </p15:guide>
        <p15:guide id="4" pos="5602">
          <p15:clr>
            <a:srgbClr val="A4A3A4"/>
          </p15:clr>
        </p15:guide>
        <p15:guide id="6" pos="2880">
          <p15:clr>
            <a:srgbClr val="A4A3A4"/>
          </p15:clr>
        </p15:guide>
        <p15:guide id="7" pos="158" userDrawn="1">
          <p15:clr>
            <a:srgbClr val="A4A3A4"/>
          </p15:clr>
        </p15:guide>
        <p15:guide id="8" orient="horz" pos="3884" userDrawn="1">
          <p15:clr>
            <a:srgbClr val="A4A3A4"/>
          </p15:clr>
        </p15:guide>
        <p15:guide id="9" orient="horz" pos="42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33FF"/>
    <a:srgbClr val="996600"/>
    <a:srgbClr val="CC00CC"/>
    <a:srgbClr val="FFFFCC"/>
    <a:srgbClr val="D9E2FF"/>
    <a:srgbClr val="B9CDE5"/>
    <a:srgbClr val="B0C7E2"/>
    <a:srgbClr val="B3C5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91680" autoAdjust="0"/>
    <p:restoredTop sz="79112" autoAdjust="0"/>
  </p:normalViewPr>
  <p:slideViewPr>
    <p:cSldViewPr showGuides="1">
      <p:cViewPr varScale="1">
        <p:scale>
          <a:sx n="77" d="100"/>
          <a:sy n="77" d="100"/>
        </p:scale>
        <p:origin x="336" y="96"/>
      </p:cViewPr>
      <p:guideLst>
        <p:guide orient="horz" pos="119"/>
        <p:guide orient="horz" pos="2160"/>
        <p:guide pos="5602"/>
        <p:guide pos="2880"/>
        <p:guide pos="158"/>
        <p:guide orient="horz" pos="3884"/>
        <p:guide orient="horz" pos="420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4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D129D5B-2F79-4C1E-918C-F2B4C6EE09E3}" type="datetimeFigureOut">
              <a:rPr lang="he-IL" smtClean="0"/>
              <a:t>כ"ז/חשון/תשפ"א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5BED837-963B-4AF8-9857-C1590D3177B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1687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/>
              <a:t>ממלכת כוהנים וגוי קדוש.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ED837-963B-4AF8-9857-C1590D3177B0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3026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/>
              <a:t>אדם מציג עצמו כמשהו אחר. הצגה.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ED837-963B-4AF8-9857-C1590D3177B0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6733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/>
              <a:t>אסור להתחנף.</a:t>
            </a:r>
            <a:br>
              <a:rPr lang="en-US" b="1" dirty="0"/>
            </a:br>
            <a:r>
              <a:rPr lang="he-IL" b="1" dirty="0"/>
              <a:t>מניעים טהורים שלא כדי להשיג משהו.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ED837-963B-4AF8-9857-C1590D3177B0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5771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/>
              <a:t>אחד העמודים באמונתנו</a:t>
            </a:r>
            <a:br>
              <a:rPr lang="en-US" b="1" dirty="0"/>
            </a:br>
            <a:r>
              <a:rPr lang="he-IL" b="1" dirty="0"/>
              <a:t>להתרחק מהרע ולהתקרב לטוב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ED837-963B-4AF8-9857-C1590D3177B0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4536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/>
              <a:t>עלינו להתרחק מכל הדומה לרע (חטא)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ED837-963B-4AF8-9857-C1590D3177B0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7729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400" b="1" dirty="0"/>
              <a:t>מה ישוע אמר? כל מי שעושה את רצון אבי שבשמיים הוא אחי אחותי ואמי.</a:t>
            </a:r>
            <a:br>
              <a:rPr lang="en-US" sz="1400" b="1" dirty="0"/>
            </a:br>
            <a:r>
              <a:rPr lang="he-IL" sz="1400" b="1" dirty="0"/>
              <a:t>אין מה להשוות את הקשר שלנו</a:t>
            </a:r>
            <a:r>
              <a:rPr lang="en-US" sz="1400" b="1" dirty="0"/>
              <a:t> </a:t>
            </a:r>
            <a:r>
              <a:rPr lang="he-IL" sz="1400" b="1" dirty="0"/>
              <a:t> עם בני משפחה לעומת אנשים אחרים: שכנים, חברים לעבודה ללימודים...</a:t>
            </a:r>
            <a:br>
              <a:rPr lang="en-US" sz="1400" b="1" dirty="0"/>
            </a:br>
            <a:r>
              <a:rPr lang="he-IL" sz="1400" b="1" dirty="0"/>
              <a:t>ההוכחה שאנו תלמידי ישוע: יש בינינו אהבת אחים.</a:t>
            </a:r>
            <a:br>
              <a:rPr lang="en-US" sz="1400" b="1" dirty="0"/>
            </a:br>
            <a:r>
              <a:rPr lang="he-IL" sz="1400" b="1" dirty="0"/>
              <a:t>זהו המבחן הנעלה של כל קהילה.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ED837-963B-4AF8-9857-C1590D3177B0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611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B9F0-B165-4940-A3B1-206FE20F7A30}" type="datetimeFigureOut">
              <a:rPr lang="he-IL" smtClean="0"/>
              <a:t>כ"ז/חשון/תשפ"א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D541-52B1-4CA9-B65E-BC5786995A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1530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B9F0-B165-4940-A3B1-206FE20F7A30}" type="datetimeFigureOut">
              <a:rPr lang="he-IL" smtClean="0"/>
              <a:t>כ"ז/חשון/תשפ"א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D541-52B1-4CA9-B65E-BC5786995A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3727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B9F0-B165-4940-A3B1-206FE20F7A30}" type="datetimeFigureOut">
              <a:rPr lang="he-IL" smtClean="0"/>
              <a:t>כ"ז/חשון/תשפ"א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D541-52B1-4CA9-B65E-BC5786995A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79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B9F0-B165-4940-A3B1-206FE20F7A30}" type="datetimeFigureOut">
              <a:rPr lang="he-IL" smtClean="0"/>
              <a:t>כ"ז/חשון/תשפ"א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D541-52B1-4CA9-B65E-BC5786995A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6484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B9F0-B165-4940-A3B1-206FE20F7A30}" type="datetimeFigureOut">
              <a:rPr lang="he-IL" smtClean="0"/>
              <a:t>כ"ז/חשון/תשפ"א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D541-52B1-4CA9-B65E-BC5786995A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358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B9F0-B165-4940-A3B1-206FE20F7A30}" type="datetimeFigureOut">
              <a:rPr lang="he-IL" smtClean="0"/>
              <a:t>כ"ז/חשון/תשפ"א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D541-52B1-4CA9-B65E-BC5786995A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828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B9F0-B165-4940-A3B1-206FE20F7A30}" type="datetimeFigureOut">
              <a:rPr lang="he-IL" smtClean="0"/>
              <a:t>כ"ז/חשון/תשפ"א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D541-52B1-4CA9-B65E-BC5786995A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72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B9F0-B165-4940-A3B1-206FE20F7A30}" type="datetimeFigureOut">
              <a:rPr lang="he-IL" smtClean="0"/>
              <a:t>כ"ז/חשון/תשפ"א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D541-52B1-4CA9-B65E-BC5786995A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4450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B9F0-B165-4940-A3B1-206FE20F7A30}" type="datetimeFigureOut">
              <a:rPr lang="he-IL" smtClean="0"/>
              <a:t>כ"ז/חשון/תשפ"א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D541-52B1-4CA9-B65E-BC5786995A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97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B9F0-B165-4940-A3B1-206FE20F7A30}" type="datetimeFigureOut">
              <a:rPr lang="he-IL" smtClean="0"/>
              <a:t>כ"ז/חשון/תשפ"א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D541-52B1-4CA9-B65E-BC5786995A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2924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B9F0-B165-4940-A3B1-206FE20F7A30}" type="datetimeFigureOut">
              <a:rPr lang="he-IL" smtClean="0"/>
              <a:t>כ"ז/חשון/תשפ"א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D541-52B1-4CA9-B65E-BC5786995A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0015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CB9F0-B165-4940-A3B1-206FE20F7A30}" type="datetimeFigureOut">
              <a:rPr lang="he-IL" smtClean="0"/>
              <a:t>כ"ז/חשון/תשפ"א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3D541-52B1-4CA9-B65E-BC5786995A0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674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2C12507-5B1F-46F5-823A-B4919EB99D49}"/>
              </a:ext>
            </a:extLst>
          </p:cNvPr>
          <p:cNvSpPr txBox="1"/>
          <p:nvPr/>
        </p:nvSpPr>
        <p:spPr>
          <a:xfrm>
            <a:off x="1701270" y="181026"/>
            <a:ext cx="720149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latin typeface="David" pitchFamily="34" charset="-79"/>
                <a:cs typeface="David" pitchFamily="34" charset="-79"/>
              </a:rPr>
              <a:t>הערה חשובה בנוגע למתנות רוח הקודש: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F5F5ED-B6D1-41E9-8F11-2A337EF9E823}"/>
              </a:ext>
            </a:extLst>
          </p:cNvPr>
          <p:cNvSpPr txBox="1"/>
          <p:nvPr/>
        </p:nvSpPr>
        <p:spPr>
          <a:xfrm>
            <a:off x="222467" y="1493232"/>
            <a:ext cx="864235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latin typeface="David" pitchFamily="34" charset="-79"/>
                <a:cs typeface="David" pitchFamily="34" charset="-79"/>
              </a:rPr>
              <a:t>מה היה עונשו של העבד הרע והעצל שקבל כיכר אחד ולא עשה אִתו דבר</a:t>
            </a:r>
            <a:r>
              <a:rPr lang="he-IL" sz="3600" b="1" dirty="0">
                <a:latin typeface="David" pitchFamily="34" charset="-79"/>
                <a:cs typeface="+mj-cs"/>
              </a:rPr>
              <a:t>?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C081563-7A15-4D68-B2D0-0DCAF819D278}"/>
              </a:ext>
            </a:extLst>
          </p:cNvPr>
          <p:cNvGrpSpPr/>
          <p:nvPr/>
        </p:nvGrpSpPr>
        <p:grpSpPr>
          <a:xfrm>
            <a:off x="1999615" y="748068"/>
            <a:ext cx="6885075" cy="646331"/>
            <a:chOff x="2013424" y="3283081"/>
            <a:chExt cx="6885075" cy="646331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8795AD1-372D-434C-AD3D-F95EE0C872C8}"/>
                </a:ext>
              </a:extLst>
            </p:cNvPr>
            <p:cNvSpPr txBox="1"/>
            <p:nvPr/>
          </p:nvSpPr>
          <p:spPr>
            <a:xfrm>
              <a:off x="4505316" y="3283081"/>
              <a:ext cx="4393183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3600" b="1" dirty="0">
                  <a:latin typeface="David" pitchFamily="34" charset="-79"/>
                  <a:cs typeface="David" pitchFamily="34" charset="-79"/>
                </a:rPr>
                <a:t>משל הכיכרים של ישוע.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EBC7FF8-D3E1-4655-80A0-DCE51E1E5AAE}"/>
                </a:ext>
              </a:extLst>
            </p:cNvPr>
            <p:cNvSpPr txBox="1"/>
            <p:nvPr/>
          </p:nvSpPr>
          <p:spPr>
            <a:xfrm>
              <a:off x="2013424" y="3328340"/>
              <a:ext cx="2594194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800" b="1" dirty="0">
                  <a:ln>
                    <a:solidFill>
                      <a:sysClr val="windowText" lastClr="000000"/>
                    </a:solidFill>
                  </a:ln>
                  <a:solidFill>
                    <a:srgbClr val="996600"/>
                  </a:solidFill>
                  <a:latin typeface="David" pitchFamily="34" charset="-79"/>
                  <a:cs typeface="David" pitchFamily="34" charset="-79"/>
                </a:rPr>
                <a:t>מתי כ"ה: 15-30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ADEE718-7B5F-4709-A6F4-E6D315A7C9A1}"/>
              </a:ext>
            </a:extLst>
          </p:cNvPr>
          <p:cNvSpPr txBox="1"/>
          <p:nvPr/>
        </p:nvSpPr>
        <p:spPr>
          <a:xfrm>
            <a:off x="257178" y="2792395"/>
            <a:ext cx="864988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"את עבד הבליעל השליכו אל החושך החיצון </a:t>
            </a:r>
            <a:br>
              <a:rPr lang="en-US" sz="4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</a:br>
            <a:r>
              <a:rPr lang="he-IL" sz="4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שם תהיה היללה וחרוק השיניים".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91AB89-9988-496E-833F-F613AA68A690}"/>
              </a:ext>
            </a:extLst>
          </p:cNvPr>
          <p:cNvSpPr txBox="1"/>
          <p:nvPr/>
        </p:nvSpPr>
        <p:spPr>
          <a:xfrm>
            <a:off x="166566" y="4306747"/>
            <a:ext cx="864988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ln>
                  <a:solidFill>
                    <a:sysClr val="windowText" lastClr="000000"/>
                  </a:solidFill>
                </a:ln>
                <a:solidFill>
                  <a:srgbClr val="008000"/>
                </a:solidFill>
                <a:effectLst>
                  <a:glow rad="88900">
                    <a:srgbClr val="FFFF00"/>
                  </a:glow>
                </a:effectLst>
                <a:latin typeface="David" pitchFamily="34" charset="-79"/>
                <a:cs typeface="David" pitchFamily="34" charset="-79"/>
              </a:rPr>
              <a:t>כמה חשוב שכל אחד ישתמש במתנה שהוא מקבל!</a:t>
            </a:r>
          </a:p>
        </p:txBody>
      </p:sp>
    </p:spTree>
    <p:extLst>
      <p:ext uri="{BB962C8B-B14F-4D97-AF65-F5344CB8AC3E}">
        <p14:creationId xmlns:p14="http://schemas.microsoft.com/office/powerpoint/2010/main" val="51692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ABB2C2-BF11-44AE-B14E-1CD48F4F8E06}"/>
              </a:ext>
            </a:extLst>
          </p:cNvPr>
          <p:cNvSpPr txBox="1"/>
          <p:nvPr/>
        </p:nvSpPr>
        <p:spPr>
          <a:xfrm>
            <a:off x="0" y="332656"/>
            <a:ext cx="8893175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5400" b="1" spc="200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63500">
                    <a:srgbClr val="FFFF00"/>
                  </a:glow>
                </a:effectLst>
                <a:latin typeface="David" pitchFamily="34" charset="-79"/>
                <a:cs typeface="David" pitchFamily="34" charset="-79"/>
              </a:rPr>
              <a:t>כל מאמין/מאמינה ששונא </a:t>
            </a:r>
            <a:br>
              <a:rPr lang="en-US" sz="5400" b="1" spc="200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63500">
                    <a:srgbClr val="FFFF00"/>
                  </a:glow>
                </a:effectLst>
                <a:latin typeface="David" pitchFamily="34" charset="-79"/>
                <a:cs typeface="David" pitchFamily="34" charset="-79"/>
              </a:rPr>
            </a:br>
            <a:r>
              <a:rPr lang="he-IL" sz="5400" b="1" spc="200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63500">
                    <a:srgbClr val="FFFF00"/>
                  </a:glow>
                </a:effectLst>
                <a:latin typeface="David" pitchFamily="34" charset="-79"/>
                <a:cs typeface="David" pitchFamily="34" charset="-79"/>
              </a:rPr>
              <a:t>את הרע ודבק בטוב, </a:t>
            </a:r>
            <a:br>
              <a:rPr lang="en-US" sz="5400" b="1" spc="200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63500">
                    <a:srgbClr val="FFFF00"/>
                  </a:glow>
                </a:effectLst>
                <a:latin typeface="David" pitchFamily="34" charset="-79"/>
                <a:cs typeface="David" pitchFamily="34" charset="-79"/>
              </a:rPr>
            </a:br>
            <a:r>
              <a:rPr lang="he-IL" sz="5400" b="1" spc="200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63500">
                    <a:srgbClr val="FFFF00"/>
                  </a:glow>
                </a:effectLst>
                <a:latin typeface="David" pitchFamily="34" charset="-79"/>
                <a:cs typeface="David" pitchFamily="34" charset="-79"/>
              </a:rPr>
              <a:t>לעולם לא יפול בחטא חמור!!!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B31257A-44B1-4D63-82D1-3CE8CBFDB965}"/>
              </a:ext>
            </a:extLst>
          </p:cNvPr>
          <p:cNvGrpSpPr/>
          <p:nvPr/>
        </p:nvGrpSpPr>
        <p:grpSpPr>
          <a:xfrm>
            <a:off x="7759168" y="4307055"/>
            <a:ext cx="1224136" cy="864096"/>
            <a:chOff x="7674774" y="3816949"/>
            <a:chExt cx="1224136" cy="864096"/>
          </a:xfrm>
        </p:grpSpPr>
        <p:sp>
          <p:nvSpPr>
            <p:cNvPr id="4" name="Pentagon 3">
              <a:extLst>
                <a:ext uri="{FF2B5EF4-FFF2-40B4-BE49-F238E27FC236}">
                  <a16:creationId xmlns:a16="http://schemas.microsoft.com/office/drawing/2014/main" id="{EB622DEF-5A76-4E59-B68A-AE80762ACCE2}"/>
                </a:ext>
              </a:extLst>
            </p:cNvPr>
            <p:cNvSpPr/>
            <p:nvPr/>
          </p:nvSpPr>
          <p:spPr>
            <a:xfrm>
              <a:off x="7674774" y="3816949"/>
              <a:ext cx="1224136" cy="864096"/>
            </a:xfrm>
            <a:prstGeom prst="pentagon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8807D11-4BB8-4112-B5B1-568BDE338CC2}"/>
                </a:ext>
              </a:extLst>
            </p:cNvPr>
            <p:cNvSpPr txBox="1"/>
            <p:nvPr/>
          </p:nvSpPr>
          <p:spPr>
            <a:xfrm>
              <a:off x="7746782" y="3925831"/>
              <a:ext cx="1080120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4000" b="1" dirty="0">
                  <a:latin typeface="David" pitchFamily="34" charset="-79"/>
                  <a:cs typeface="David" pitchFamily="34" charset="-79"/>
                </a:rPr>
                <a:t>טוב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C72BA08-9156-4FEA-9ACF-F8FAF1522042}"/>
              </a:ext>
            </a:extLst>
          </p:cNvPr>
          <p:cNvGrpSpPr/>
          <p:nvPr/>
        </p:nvGrpSpPr>
        <p:grpSpPr>
          <a:xfrm>
            <a:off x="357274" y="4307055"/>
            <a:ext cx="1224136" cy="864096"/>
            <a:chOff x="272880" y="3816949"/>
            <a:chExt cx="1224136" cy="864096"/>
          </a:xfrm>
        </p:grpSpPr>
        <p:sp>
          <p:nvSpPr>
            <p:cNvPr id="7" name="Pentagon 6">
              <a:extLst>
                <a:ext uri="{FF2B5EF4-FFF2-40B4-BE49-F238E27FC236}">
                  <a16:creationId xmlns:a16="http://schemas.microsoft.com/office/drawing/2014/main" id="{C3BDEF63-93BB-4895-9DB3-0FD70DB365C5}"/>
                </a:ext>
              </a:extLst>
            </p:cNvPr>
            <p:cNvSpPr/>
            <p:nvPr/>
          </p:nvSpPr>
          <p:spPr>
            <a:xfrm>
              <a:off x="272880" y="3816949"/>
              <a:ext cx="1224136" cy="864096"/>
            </a:xfrm>
            <a:prstGeom prst="pentagon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429EFB0-3BA2-4621-9D20-C01CF602AD3B}"/>
                </a:ext>
              </a:extLst>
            </p:cNvPr>
            <p:cNvSpPr txBox="1"/>
            <p:nvPr/>
          </p:nvSpPr>
          <p:spPr>
            <a:xfrm>
              <a:off x="328568" y="3925830"/>
              <a:ext cx="1080120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4000" b="1" dirty="0">
                  <a:ln>
                    <a:solidFill>
                      <a:schemeClr val="bg1"/>
                    </a:solidFill>
                  </a:ln>
                  <a:latin typeface="David" pitchFamily="34" charset="-79"/>
                  <a:cs typeface="David" pitchFamily="34" charset="-79"/>
                </a:rPr>
                <a:t>רע</a:t>
              </a: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04C0C6C4-CF50-4714-AB0E-9D20241366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76256" y="3298943"/>
            <a:ext cx="1589167" cy="2650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20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EDE21AC-CFBE-4AB8-A62B-EC519EA6DA86}"/>
              </a:ext>
            </a:extLst>
          </p:cNvPr>
          <p:cNvSpPr txBox="1"/>
          <p:nvPr/>
        </p:nvSpPr>
        <p:spPr>
          <a:xfrm>
            <a:off x="280581" y="180308"/>
            <a:ext cx="864235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latin typeface="David" pitchFamily="34" charset="-79"/>
                <a:cs typeface="David" pitchFamily="34" charset="-79"/>
              </a:rPr>
              <a:t>תחילת פסוק 10: </a:t>
            </a:r>
            <a:r>
              <a:rPr lang="he-IL" sz="36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  <a:t>באהבת אחים הראו חיבה יתרה .</a:t>
            </a:r>
            <a:endParaRPr lang="he-IL" sz="36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DDD3E9-8C1C-406A-B5E0-50CA08522018}"/>
              </a:ext>
            </a:extLst>
          </p:cNvPr>
          <p:cNvSpPr txBox="1"/>
          <p:nvPr/>
        </p:nvSpPr>
        <p:spPr>
          <a:xfrm>
            <a:off x="-114438" y="2679772"/>
            <a:ext cx="9001695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spc="200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latin typeface="David" pitchFamily="34" charset="-79"/>
                <a:cs typeface="David" pitchFamily="34" charset="-79"/>
              </a:rPr>
              <a:t>כל המאמינים והמאמינות האמיתיים </a:t>
            </a:r>
            <a:br>
              <a:rPr lang="en-US" sz="4000" b="1" spc="200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latin typeface="David" pitchFamily="34" charset="-79"/>
                <a:cs typeface="David" pitchFamily="34" charset="-79"/>
              </a:rPr>
            </a:br>
            <a:r>
              <a:rPr lang="he-IL" sz="4000" b="1" spc="200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latin typeface="David" pitchFamily="34" charset="-79"/>
                <a:cs typeface="David" pitchFamily="34" charset="-79"/>
              </a:rPr>
              <a:t>הם </a:t>
            </a:r>
            <a:r>
              <a:rPr lang="he-IL" sz="4000" b="1" spc="200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76200">
                    <a:srgbClr val="FFFF00"/>
                  </a:glow>
                </a:effectLst>
                <a:latin typeface="David" pitchFamily="34" charset="-79"/>
                <a:cs typeface="David" pitchFamily="34" charset="-79"/>
              </a:rPr>
              <a:t>אחים ואחיות </a:t>
            </a:r>
            <a:r>
              <a:rPr lang="he-IL" sz="4000" b="1" spc="200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latin typeface="David" pitchFamily="34" charset="-79"/>
                <a:cs typeface="David" pitchFamily="34" charset="-79"/>
              </a:rPr>
              <a:t>במשיח.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44648F-5A1C-4673-9DED-8A85E4E63E30}"/>
              </a:ext>
            </a:extLst>
          </p:cNvPr>
          <p:cNvSpPr txBox="1"/>
          <p:nvPr/>
        </p:nvSpPr>
        <p:spPr>
          <a:xfrm>
            <a:off x="5652120" y="835244"/>
            <a:ext cx="3241055" cy="64807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latin typeface="David" pitchFamily="34" charset="-79"/>
                <a:cs typeface="David" pitchFamily="34" charset="-79"/>
              </a:rPr>
              <a:t>מה ישוע אמר</a:t>
            </a:r>
            <a:r>
              <a:rPr lang="he-IL" sz="3600" b="1" dirty="0">
                <a:latin typeface="David" pitchFamily="34" charset="-79"/>
                <a:cs typeface="+mj-cs"/>
              </a:rPr>
              <a:t>?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9921A9D-1E94-44CC-BE5D-1377F7C534F4}"/>
              </a:ext>
            </a:extLst>
          </p:cNvPr>
          <p:cNvGrpSpPr/>
          <p:nvPr/>
        </p:nvGrpSpPr>
        <p:grpSpPr>
          <a:xfrm>
            <a:off x="371612" y="1481575"/>
            <a:ext cx="8515645" cy="1261884"/>
            <a:chOff x="250825" y="4509120"/>
            <a:chExt cx="8515645" cy="126188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EC3B9D9-7AFF-48AB-8B3B-54E889E827C9}"/>
                </a:ext>
              </a:extLst>
            </p:cNvPr>
            <p:cNvSpPr txBox="1"/>
            <p:nvPr/>
          </p:nvSpPr>
          <p:spPr>
            <a:xfrm>
              <a:off x="250825" y="4509120"/>
              <a:ext cx="8515645" cy="126188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3600" b="1" dirty="0">
                  <a:ln>
                    <a:solidFill>
                      <a:schemeClr val="tx1"/>
                    </a:solidFill>
                  </a:ln>
                  <a:solidFill>
                    <a:srgbClr val="3333FF"/>
                  </a:solidFill>
                  <a:latin typeface="David" pitchFamily="34" charset="-79"/>
                  <a:cs typeface="David" pitchFamily="34" charset="-79"/>
                </a:rPr>
                <a:t>אתם אל תקראו רבי כי אחד הוא רבכם המשיח </a:t>
              </a:r>
              <a:r>
                <a:rPr lang="he-IL" sz="4000" b="1" dirty="0">
                  <a:ln>
                    <a:solidFill>
                      <a:schemeClr val="tx1"/>
                    </a:solidFill>
                  </a:ln>
                  <a:solidFill>
                    <a:srgbClr val="3333FF"/>
                  </a:solidFill>
                  <a:effectLst>
                    <a:glow rad="76200">
                      <a:srgbClr val="FFFF00"/>
                    </a:glow>
                  </a:effectLst>
                  <a:latin typeface="David" pitchFamily="34" charset="-79"/>
                  <a:cs typeface="David" pitchFamily="34" charset="-79"/>
                </a:rPr>
                <a:t>ואתם אחים כולכם</a:t>
              </a:r>
              <a:r>
                <a:rPr lang="he-IL" sz="3600" b="1" dirty="0">
                  <a:ln>
                    <a:solidFill>
                      <a:schemeClr val="tx1"/>
                    </a:solidFill>
                  </a:ln>
                  <a:solidFill>
                    <a:srgbClr val="3333FF"/>
                  </a:solidFill>
                  <a:latin typeface="David" pitchFamily="34" charset="-79"/>
                  <a:cs typeface="David" pitchFamily="34" charset="-79"/>
                </a:rPr>
                <a:t>.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ACD03C3-2756-4A66-8B44-EC0A3130C698}"/>
                </a:ext>
              </a:extLst>
            </p:cNvPr>
            <p:cNvSpPr txBox="1"/>
            <p:nvPr/>
          </p:nvSpPr>
          <p:spPr>
            <a:xfrm>
              <a:off x="2771800" y="5185491"/>
              <a:ext cx="2101103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800" b="1" dirty="0">
                  <a:ln>
                    <a:solidFill>
                      <a:sysClr val="windowText" lastClr="000000"/>
                    </a:solidFill>
                  </a:ln>
                  <a:solidFill>
                    <a:srgbClr val="996600"/>
                  </a:solidFill>
                  <a:latin typeface="David" pitchFamily="34" charset="-79"/>
                  <a:cs typeface="David" pitchFamily="34" charset="-79"/>
                </a:rPr>
                <a:t>מתי כ"ג: 8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96918C28-F83C-4981-ABEA-6A57ED84ABE4}"/>
              </a:ext>
            </a:extLst>
          </p:cNvPr>
          <p:cNvSpPr txBox="1"/>
          <p:nvPr/>
        </p:nvSpPr>
        <p:spPr>
          <a:xfrm>
            <a:off x="250825" y="4003211"/>
            <a:ext cx="864235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latin typeface="David" pitchFamily="34" charset="-79"/>
                <a:cs typeface="David" pitchFamily="34" charset="-79"/>
              </a:rPr>
              <a:t>מדוע עלינו להראות חיבה יתרה באהבת אחים</a:t>
            </a:r>
            <a:r>
              <a:rPr lang="he-IL" sz="3600" b="1" dirty="0">
                <a:latin typeface="David" pitchFamily="34" charset="-79"/>
                <a:cs typeface="+mj-cs"/>
              </a:rPr>
              <a:t>?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7C7167D-AFA1-4395-A942-F04ABDB7CE9D}"/>
              </a:ext>
            </a:extLst>
          </p:cNvPr>
          <p:cNvGrpSpPr/>
          <p:nvPr/>
        </p:nvGrpSpPr>
        <p:grpSpPr>
          <a:xfrm>
            <a:off x="1671620" y="4664184"/>
            <a:ext cx="7276030" cy="1384995"/>
            <a:chOff x="1671620" y="4664184"/>
            <a:chExt cx="7276030" cy="1384995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59D4538-8129-400F-A5A3-8AE000BCC69A}"/>
                </a:ext>
              </a:extLst>
            </p:cNvPr>
            <p:cNvSpPr txBox="1"/>
            <p:nvPr/>
          </p:nvSpPr>
          <p:spPr>
            <a:xfrm>
              <a:off x="1979712" y="4664184"/>
              <a:ext cx="6967938" cy="138499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4000" b="1" dirty="0">
                  <a:ln>
                    <a:solidFill>
                      <a:schemeClr val="tx1"/>
                    </a:solidFill>
                  </a:ln>
                  <a:solidFill>
                    <a:srgbClr val="3333FF"/>
                  </a:solidFill>
                  <a:latin typeface="David" pitchFamily="34" charset="-79"/>
                  <a:cs typeface="David" pitchFamily="34" charset="-79"/>
                </a:rPr>
                <a:t>בזאת ידעו כולם כי תלמידי אתם </a:t>
              </a:r>
              <a:br>
                <a:rPr lang="en-US" sz="4000" b="1" dirty="0">
                  <a:ln>
                    <a:solidFill>
                      <a:schemeClr val="tx1"/>
                    </a:solidFill>
                  </a:ln>
                  <a:solidFill>
                    <a:srgbClr val="3333FF"/>
                  </a:solidFill>
                  <a:latin typeface="David" pitchFamily="34" charset="-79"/>
                  <a:cs typeface="David" pitchFamily="34" charset="-79"/>
                </a:rPr>
              </a:br>
              <a:r>
                <a:rPr lang="he-IL" sz="4400" b="1" dirty="0">
                  <a:ln>
                    <a:solidFill>
                      <a:schemeClr val="tx1"/>
                    </a:solidFill>
                  </a:ln>
                  <a:solidFill>
                    <a:srgbClr val="3333FF"/>
                  </a:solidFill>
                  <a:effectLst>
                    <a:glow rad="76200">
                      <a:srgbClr val="FFFF00"/>
                    </a:glow>
                  </a:effectLst>
                  <a:latin typeface="David" pitchFamily="34" charset="-79"/>
                  <a:cs typeface="David" pitchFamily="34" charset="-79"/>
                </a:rPr>
                <a:t>בהיות אהבה ביניכם</a:t>
              </a:r>
              <a:r>
                <a:rPr lang="he-IL" sz="4000" b="1" dirty="0">
                  <a:ln>
                    <a:solidFill>
                      <a:schemeClr val="tx1"/>
                    </a:solidFill>
                  </a:ln>
                  <a:solidFill>
                    <a:srgbClr val="3333FF"/>
                  </a:solidFill>
                  <a:latin typeface="David" pitchFamily="34" charset="-79"/>
                  <a:cs typeface="David" pitchFamily="34" charset="-79"/>
                </a:rPr>
                <a:t>.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E9979FB-1A48-41C0-98BB-190594B603F1}"/>
                </a:ext>
              </a:extLst>
            </p:cNvPr>
            <p:cNvSpPr txBox="1"/>
            <p:nvPr/>
          </p:nvSpPr>
          <p:spPr>
            <a:xfrm>
              <a:off x="1671620" y="5366567"/>
              <a:ext cx="2562719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800" b="1" dirty="0">
                  <a:ln>
                    <a:solidFill>
                      <a:sysClr val="windowText" lastClr="000000"/>
                    </a:solidFill>
                  </a:ln>
                  <a:solidFill>
                    <a:srgbClr val="996600"/>
                  </a:solidFill>
                  <a:latin typeface="David" pitchFamily="34" charset="-79"/>
                  <a:cs typeface="David" pitchFamily="34" charset="-79"/>
                </a:rPr>
                <a:t>יוחנן י"ג: 35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ED4419BE-66F4-44AB-8BCE-C87D0679EB37}"/>
              </a:ext>
            </a:extLst>
          </p:cNvPr>
          <p:cNvSpPr txBox="1"/>
          <p:nvPr/>
        </p:nvSpPr>
        <p:spPr>
          <a:xfrm>
            <a:off x="1" y="6022756"/>
            <a:ext cx="883278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76200">
                    <a:srgbClr val="FFFF00"/>
                  </a:glow>
                </a:effectLst>
                <a:latin typeface="David" pitchFamily="34" charset="-79"/>
                <a:cs typeface="David" pitchFamily="34" charset="-79"/>
              </a:rPr>
              <a:t>אהבת אחים היא ההוכחה שאנו תלמידי ישוע!</a:t>
            </a:r>
          </a:p>
        </p:txBody>
      </p:sp>
    </p:spTree>
    <p:extLst>
      <p:ext uri="{BB962C8B-B14F-4D97-AF65-F5344CB8AC3E}">
        <p14:creationId xmlns:p14="http://schemas.microsoft.com/office/powerpoint/2010/main" val="336755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5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3742250-07EA-43F4-B9C6-1A38DB0AC1E1}"/>
              </a:ext>
            </a:extLst>
          </p:cNvPr>
          <p:cNvSpPr txBox="1"/>
          <p:nvPr/>
        </p:nvSpPr>
        <p:spPr>
          <a:xfrm>
            <a:off x="250824" y="332656"/>
            <a:ext cx="864235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dirty="0">
                <a:latin typeface="David" pitchFamily="34" charset="-79"/>
                <a:cs typeface="David" pitchFamily="34" charset="-79"/>
              </a:rPr>
              <a:t>עלינו לשים את אהבת אחינו ואחיותינו בראש סולם העדיפויות שלנו.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79EA08-4FFF-42BB-B40D-64474DA3B1EE}"/>
              </a:ext>
            </a:extLst>
          </p:cNvPr>
          <p:cNvSpPr txBox="1"/>
          <p:nvPr/>
        </p:nvSpPr>
        <p:spPr>
          <a:xfrm>
            <a:off x="152679" y="1502870"/>
            <a:ext cx="8838641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76200">
                    <a:srgbClr val="FFFF00"/>
                  </a:glow>
                </a:effectLst>
                <a:latin typeface="David" pitchFamily="34" charset="-79"/>
                <a:cs typeface="David" pitchFamily="34" charset="-79"/>
              </a:rPr>
              <a:t>כמה חשוב שאהבת אחים תהיה מעשית</a:t>
            </a:r>
            <a:r>
              <a:rPr lang="he-IL" sz="4400" b="1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latin typeface="David" pitchFamily="34" charset="-79"/>
                <a:cs typeface="David" pitchFamily="34" charset="-79"/>
              </a:rPr>
              <a:t>: </a:t>
            </a:r>
            <a:br>
              <a:rPr lang="en-US" sz="4000" b="1" dirty="0">
                <a:latin typeface="David" pitchFamily="34" charset="-79"/>
                <a:cs typeface="David" pitchFamily="34" charset="-79"/>
              </a:rPr>
            </a:br>
            <a:r>
              <a:rPr lang="he-IL" sz="4000" b="1" dirty="0">
                <a:latin typeface="David" pitchFamily="34" charset="-79"/>
                <a:cs typeface="David" pitchFamily="34" charset="-79"/>
              </a:rPr>
              <a:t>עזרה נכונות לעזור בכל צורך מכל סוג שהוא !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BAE4034-E58C-4E68-9C56-EEB848AF7AE7}"/>
              </a:ext>
            </a:extLst>
          </p:cNvPr>
          <p:cNvGrpSpPr/>
          <p:nvPr/>
        </p:nvGrpSpPr>
        <p:grpSpPr>
          <a:xfrm>
            <a:off x="1185694" y="2994528"/>
            <a:ext cx="7804826" cy="769441"/>
            <a:chOff x="1185694" y="2994528"/>
            <a:chExt cx="7804826" cy="76944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B98DE9B-BC6E-43EF-8C62-4EBF810DA264}"/>
                </a:ext>
              </a:extLst>
            </p:cNvPr>
            <p:cNvSpPr txBox="1"/>
            <p:nvPr/>
          </p:nvSpPr>
          <p:spPr>
            <a:xfrm>
              <a:off x="3417942" y="2994528"/>
              <a:ext cx="5572578" cy="76944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4400" b="1" dirty="0">
                  <a:ln>
                    <a:solidFill>
                      <a:schemeClr val="tx1"/>
                    </a:solidFill>
                  </a:ln>
                  <a:solidFill>
                    <a:srgbClr val="3333FF"/>
                  </a:solidFill>
                  <a:latin typeface="David" pitchFamily="34" charset="-79"/>
                  <a:cs typeface="David" pitchFamily="34" charset="-79"/>
                </a:rPr>
                <a:t>כל דבריכם יעשו באהבה.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AB17C98-8359-4290-BA2C-E371F56156F1}"/>
                </a:ext>
              </a:extLst>
            </p:cNvPr>
            <p:cNvSpPr txBox="1"/>
            <p:nvPr/>
          </p:nvSpPr>
          <p:spPr>
            <a:xfrm>
              <a:off x="1185694" y="3114718"/>
              <a:ext cx="2461143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800" b="1" dirty="0">
                  <a:ln>
                    <a:solidFill>
                      <a:sysClr val="windowText" lastClr="000000"/>
                    </a:solidFill>
                  </a:ln>
                  <a:solidFill>
                    <a:srgbClr val="996600"/>
                  </a:solidFill>
                  <a:latin typeface="David" pitchFamily="34" charset="-79"/>
                  <a:cs typeface="David" pitchFamily="34" charset="-79"/>
                </a:rPr>
                <a:t>1 קור' ט"ז: 14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48590C7-0D6B-440F-8519-DB721F2D7CEE}"/>
              </a:ext>
            </a:extLst>
          </p:cNvPr>
          <p:cNvSpPr txBox="1"/>
          <p:nvPr/>
        </p:nvSpPr>
        <p:spPr>
          <a:xfrm>
            <a:off x="42811" y="3704136"/>
            <a:ext cx="892044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900" b="1" spc="200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latin typeface="David" pitchFamily="34" charset="-79"/>
                <a:cs typeface="David" pitchFamily="34" charset="-79"/>
              </a:rPr>
              <a:t>כמה טוב להתרגל לעשות כל דבר באהבה!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B30A68-FD78-4BC4-9E75-C662E88FA2E1}"/>
              </a:ext>
            </a:extLst>
          </p:cNvPr>
          <p:cNvSpPr txBox="1"/>
          <p:nvPr/>
        </p:nvSpPr>
        <p:spPr>
          <a:xfrm>
            <a:off x="70078" y="4580240"/>
            <a:ext cx="8920442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76200">
                    <a:srgbClr val="FFFF00"/>
                  </a:glow>
                </a:effectLst>
                <a:latin typeface="David" pitchFamily="34" charset="-79"/>
                <a:cs typeface="David" pitchFamily="34" charset="-79"/>
              </a:rPr>
              <a:t>עדות נפלאה שלנו כמאמינים: </a:t>
            </a:r>
            <a:b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76200">
                    <a:srgbClr val="FFFF00"/>
                  </a:glow>
                </a:effectLst>
                <a:latin typeface="David" pitchFamily="34" charset="-79"/>
                <a:cs typeface="David" pitchFamily="34" charset="-79"/>
              </a:rPr>
            </a:br>
            <a:r>
              <a:rPr lang="he-IL" sz="4000" b="1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76200">
                    <a:srgbClr val="FFFF00"/>
                  </a:glow>
                </a:effectLst>
                <a:latin typeface="David" pitchFamily="34" charset="-79"/>
                <a:cs typeface="David" pitchFamily="34" charset="-79"/>
              </a:rPr>
              <a:t>אנו בקשרים קרובים, לפעמים עשרות שנים, </a:t>
            </a:r>
            <a:b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76200">
                    <a:srgbClr val="FFFF00"/>
                  </a:glow>
                </a:effectLst>
                <a:latin typeface="David" pitchFamily="34" charset="-79"/>
                <a:cs typeface="David" pitchFamily="34" charset="-79"/>
              </a:rPr>
            </a:br>
            <a:r>
              <a:rPr lang="he-IL" sz="4000" b="1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76200">
                    <a:srgbClr val="FFFF00"/>
                  </a:glow>
                </a:effectLst>
                <a:latin typeface="David" pitchFamily="34" charset="-79"/>
                <a:cs typeface="David" pitchFamily="34" charset="-79"/>
              </a:rPr>
              <a:t>ואף פעם לא היה ריב בינינו!</a:t>
            </a:r>
          </a:p>
        </p:txBody>
      </p:sp>
    </p:spTree>
    <p:extLst>
      <p:ext uri="{BB962C8B-B14F-4D97-AF65-F5344CB8AC3E}">
        <p14:creationId xmlns:p14="http://schemas.microsoft.com/office/powerpoint/2010/main" val="241550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148C44D5-D3B3-4518-B6E9-7850B94125AB}"/>
              </a:ext>
            </a:extLst>
          </p:cNvPr>
          <p:cNvSpPr txBox="1"/>
          <p:nvPr/>
        </p:nvSpPr>
        <p:spPr>
          <a:xfrm>
            <a:off x="249959" y="3038854"/>
            <a:ext cx="8642350" cy="2554545"/>
          </a:xfrm>
          <a:prstGeom prst="rect">
            <a:avLst/>
          </a:prstGeom>
          <a:solidFill>
            <a:schemeClr val="bg2"/>
          </a:solidFill>
          <a:ln w="57150">
            <a:solidFill>
              <a:srgbClr val="00800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4000" b="1" u="sng" spc="200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76200">
                    <a:srgbClr val="FFFF00"/>
                  </a:glow>
                </a:effectLst>
                <a:latin typeface="David" pitchFamily="34" charset="-79"/>
                <a:cs typeface="David" pitchFamily="34" charset="-79"/>
              </a:rPr>
              <a:t>אהבת אחים </a:t>
            </a:r>
            <a:r>
              <a:rPr lang="he-IL" sz="4000" b="1" spc="200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76200">
                    <a:srgbClr val="FFFF00"/>
                  </a:glow>
                </a:effectLst>
                <a:latin typeface="David" pitchFamily="34" charset="-79"/>
                <a:cs typeface="David" pitchFamily="34" charset="-79"/>
              </a:rPr>
              <a:t>מוכיחה שאנו בני אלוהים, </a:t>
            </a:r>
            <a:br>
              <a:rPr lang="en-US" sz="4000" b="1" spc="200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76200">
                    <a:srgbClr val="FFFF00"/>
                  </a:glow>
                </a:effectLst>
                <a:latin typeface="David" pitchFamily="34" charset="-79"/>
                <a:cs typeface="David" pitchFamily="34" charset="-79"/>
              </a:rPr>
            </a:br>
            <a:r>
              <a:rPr lang="he-IL" sz="4000" b="1" spc="200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76200">
                    <a:srgbClr val="FFFF00"/>
                  </a:glow>
                </a:effectLst>
                <a:latin typeface="David" pitchFamily="34" charset="-79"/>
                <a:cs typeface="David" pitchFamily="34" charset="-79"/>
              </a:rPr>
              <a:t>היא מאחדת אותנו לגוף אחד </a:t>
            </a:r>
            <a:br>
              <a:rPr lang="en-US" sz="4000" b="1" spc="200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76200">
                    <a:srgbClr val="FFFF00"/>
                  </a:glow>
                </a:effectLst>
                <a:latin typeface="David" pitchFamily="34" charset="-79"/>
                <a:cs typeface="David" pitchFamily="34" charset="-79"/>
              </a:rPr>
            </a:br>
            <a:r>
              <a:rPr lang="he-IL" sz="4000" b="1" spc="200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76200">
                    <a:srgbClr val="FFFF00"/>
                  </a:glow>
                </a:effectLst>
                <a:latin typeface="David" pitchFamily="34" charset="-79"/>
                <a:cs typeface="David" pitchFamily="34" charset="-79"/>
              </a:rPr>
              <a:t>ומביאה כבוד אמיתי </a:t>
            </a:r>
            <a:br>
              <a:rPr lang="en-US" sz="4000" b="1" spc="200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76200">
                    <a:srgbClr val="FFFF00"/>
                  </a:glow>
                </a:effectLst>
                <a:latin typeface="David" pitchFamily="34" charset="-79"/>
                <a:cs typeface="David" pitchFamily="34" charset="-79"/>
              </a:rPr>
            </a:br>
            <a:r>
              <a:rPr lang="he-IL" sz="4000" b="1" spc="200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76200">
                    <a:srgbClr val="FFFF00"/>
                  </a:glow>
                </a:effectLst>
                <a:latin typeface="David" pitchFamily="34" charset="-79"/>
                <a:cs typeface="David" pitchFamily="34" charset="-79"/>
              </a:rPr>
              <a:t>לאבינו ולאדונינו ישוע.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AE1E64B-70D6-465A-86E3-3C0B3F5B99F9}"/>
              </a:ext>
            </a:extLst>
          </p:cNvPr>
          <p:cNvGrpSpPr/>
          <p:nvPr/>
        </p:nvGrpSpPr>
        <p:grpSpPr>
          <a:xfrm>
            <a:off x="-179093" y="201123"/>
            <a:ext cx="9071402" cy="1261884"/>
            <a:chOff x="-150960" y="1825440"/>
            <a:chExt cx="9071402" cy="126188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98FE726-9B3F-43DD-9E99-D6F7DC583B65}"/>
                </a:ext>
              </a:extLst>
            </p:cNvPr>
            <p:cNvSpPr txBox="1"/>
            <p:nvPr/>
          </p:nvSpPr>
          <p:spPr>
            <a:xfrm>
              <a:off x="27267" y="1825440"/>
              <a:ext cx="8893175" cy="126188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3600" b="1" dirty="0">
                  <a:ln>
                    <a:solidFill>
                      <a:schemeClr val="tx1"/>
                    </a:solidFill>
                  </a:ln>
                  <a:solidFill>
                    <a:srgbClr val="3333FF"/>
                  </a:solidFill>
                  <a:latin typeface="David" pitchFamily="34" charset="-79"/>
                  <a:cs typeface="David" pitchFamily="34" charset="-79"/>
                </a:rPr>
                <a:t>אהובי, נאהב נא איש את רעהו, כי האהבה מאלוהים היא, </a:t>
              </a:r>
              <a:r>
                <a:rPr lang="he-IL" sz="4000" b="1" dirty="0">
                  <a:ln>
                    <a:solidFill>
                      <a:schemeClr val="tx1"/>
                    </a:solidFill>
                  </a:ln>
                  <a:solidFill>
                    <a:srgbClr val="3333FF"/>
                  </a:solidFill>
                  <a:effectLst>
                    <a:glow rad="76200">
                      <a:srgbClr val="FFFF00"/>
                    </a:glow>
                  </a:effectLst>
                  <a:latin typeface="David" pitchFamily="34" charset="-79"/>
                  <a:cs typeface="David" pitchFamily="34" charset="-79"/>
                </a:rPr>
                <a:t>וכל אשר יאהב נולד מאלוהים</a:t>
              </a:r>
              <a:r>
                <a:rPr lang="he-IL" sz="3600" b="1" dirty="0">
                  <a:ln>
                    <a:solidFill>
                      <a:schemeClr val="tx1"/>
                    </a:solidFill>
                  </a:ln>
                  <a:solidFill>
                    <a:srgbClr val="3333FF"/>
                  </a:solidFill>
                  <a:latin typeface="David" pitchFamily="34" charset="-79"/>
                  <a:cs typeface="David" pitchFamily="34" charset="-79"/>
                </a:rPr>
                <a:t>... 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D54CF1B-5D1F-4D07-B006-8A5027AAFE49}"/>
                </a:ext>
              </a:extLst>
            </p:cNvPr>
            <p:cNvSpPr txBox="1"/>
            <p:nvPr/>
          </p:nvSpPr>
          <p:spPr>
            <a:xfrm>
              <a:off x="-150960" y="2456382"/>
              <a:ext cx="2101103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800" b="1" dirty="0">
                  <a:ln>
                    <a:solidFill>
                      <a:sysClr val="windowText" lastClr="000000"/>
                    </a:solidFill>
                  </a:ln>
                  <a:solidFill>
                    <a:srgbClr val="996600"/>
                  </a:solidFill>
                  <a:latin typeface="David" pitchFamily="34" charset="-79"/>
                  <a:cs typeface="David" pitchFamily="34" charset="-79"/>
                </a:rPr>
                <a:t>1 יוחנן ד: 7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80CDB9C8-69D6-499D-B01C-D696419C150D}"/>
              </a:ext>
            </a:extLst>
          </p:cNvPr>
          <p:cNvSpPr txBox="1"/>
          <p:nvPr/>
        </p:nvSpPr>
        <p:spPr>
          <a:xfrm>
            <a:off x="1519531" y="1526212"/>
            <a:ext cx="7372778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spc="300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76200">
                    <a:srgbClr val="FFFF00"/>
                  </a:glow>
                </a:effectLst>
                <a:latin typeface="David" pitchFamily="34" charset="-79"/>
                <a:cs typeface="David" pitchFamily="34" charset="-79"/>
              </a:rPr>
              <a:t>מי שאוהב אחים ואחיות, </a:t>
            </a:r>
            <a:br>
              <a:rPr lang="en-US" sz="4000" b="1" spc="300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76200">
                    <a:srgbClr val="FFFF00"/>
                  </a:glow>
                </a:effectLst>
                <a:latin typeface="David" pitchFamily="34" charset="-79"/>
                <a:cs typeface="David" pitchFamily="34" charset="-79"/>
              </a:rPr>
            </a:br>
            <a:r>
              <a:rPr lang="he-IL" sz="4000" b="1" spc="300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76200">
                    <a:srgbClr val="FFFF00"/>
                  </a:glow>
                </a:effectLst>
                <a:latin typeface="David" pitchFamily="34" charset="-79"/>
                <a:cs typeface="David" pitchFamily="34" charset="-79"/>
              </a:rPr>
              <a:t>מוכיח שהוא נולד מאלוהים</a:t>
            </a:r>
            <a:r>
              <a:rPr lang="he-IL" sz="4000" b="1" spc="300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latin typeface="David" pitchFamily="34" charset="-79"/>
                <a:cs typeface="David" pitchFamily="34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308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2339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יבת טקסט 5">
            <a:extLst>
              <a:ext uri="{FF2B5EF4-FFF2-40B4-BE49-F238E27FC236}">
                <a16:creationId xmlns:a16="http://schemas.microsoft.com/office/drawing/2014/main" id="{A86CE696-4845-449F-9E8E-64E148F13CAD}"/>
              </a:ext>
            </a:extLst>
          </p:cNvPr>
          <p:cNvSpPr txBox="1"/>
          <p:nvPr/>
        </p:nvSpPr>
        <p:spPr>
          <a:xfrm>
            <a:off x="2177734" y="189927"/>
            <a:ext cx="4788532" cy="830997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he-IL" sz="4800" b="1" dirty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  <a:latin typeface="David" pitchFamily="34" charset="-79"/>
                <a:cs typeface="David" pitchFamily="34" charset="-79"/>
              </a:rPr>
              <a:t>רומים י"ב: 9,10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3806EC-BB44-492D-A75D-D9170072E217}"/>
              </a:ext>
            </a:extLst>
          </p:cNvPr>
          <p:cNvSpPr txBox="1"/>
          <p:nvPr/>
        </p:nvSpPr>
        <p:spPr>
          <a:xfrm>
            <a:off x="-108521" y="1020924"/>
            <a:ext cx="9001695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  <a:t>האהבה תהיה בלי חנופה, שנאו את הרע ודבקו בטוב. באהבת אחים הראו חיבה יתרה ובכבוד הקדימו איש את רעהו.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7A4A36-AEEF-4FBE-BC07-054CA100EDB7}"/>
              </a:ext>
            </a:extLst>
          </p:cNvPr>
          <p:cNvSpPr txBox="1"/>
          <p:nvPr/>
        </p:nvSpPr>
        <p:spPr>
          <a:xfrm>
            <a:off x="265194" y="2732727"/>
            <a:ext cx="864235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latin typeface="David" pitchFamily="34" charset="-79"/>
                <a:cs typeface="David" pitchFamily="34" charset="-79"/>
              </a:rPr>
              <a:t>מפסוק 9 עד סוף הפרק פולוס מסביר איך מאמינים בישוע צריכים להתנהג: מה לעשות וממה להימנע!</a:t>
            </a:r>
          </a:p>
        </p:txBody>
      </p:sp>
    </p:spTree>
    <p:extLst>
      <p:ext uri="{BB962C8B-B14F-4D97-AF65-F5344CB8AC3E}">
        <p14:creationId xmlns:p14="http://schemas.microsoft.com/office/powerpoint/2010/main" val="344569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B67905-55DC-46DE-9F84-E12335D545B5}"/>
              </a:ext>
            </a:extLst>
          </p:cNvPr>
          <p:cNvSpPr txBox="1"/>
          <p:nvPr/>
        </p:nvSpPr>
        <p:spPr>
          <a:xfrm>
            <a:off x="0" y="188913"/>
            <a:ext cx="8893175" cy="33239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5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  <a:t>האהבה תהיה בלי חנופה, שנאו את הרע ודבקו בטוב. באהבת אחים הראו חיבה יתרה </a:t>
            </a:r>
            <a:br>
              <a:rPr lang="en-US" sz="35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</a:br>
            <a:r>
              <a:rPr lang="he-IL" sz="35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  <a:t>ובכבוד הקדימו איש את רעהו.</a:t>
            </a:r>
            <a:br>
              <a:rPr lang="en-US" sz="35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</a:br>
            <a:r>
              <a:rPr lang="he-IL" sz="35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  <a:t>שקדו ואל תעצלו, התלהבו ברוח, עִבדו את האדון.</a:t>
            </a:r>
            <a:br>
              <a:rPr lang="en-US" sz="35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</a:br>
            <a:r>
              <a:rPr lang="he-IL" sz="35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  <a:t>שמחו בתוחלת, סִבלו בצרה, שִקדו על התפילה.</a:t>
            </a:r>
            <a:br>
              <a:rPr lang="en-US" sz="35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</a:br>
            <a:r>
              <a:rPr lang="he-IL" sz="35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  <a:t>השתתפו בצרכי הקדושים, רִדפו הכנסת ארחים.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7D4614-1083-4C55-BE33-3E9579561C21}"/>
              </a:ext>
            </a:extLst>
          </p:cNvPr>
          <p:cNvSpPr txBox="1"/>
          <p:nvPr/>
        </p:nvSpPr>
        <p:spPr>
          <a:xfrm>
            <a:off x="250825" y="3429000"/>
            <a:ext cx="864235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  <a:t>ברכו את רודפיכם, ברכו ואל תקללו.</a:t>
            </a:r>
            <a:b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</a:br>
            <a:r>
              <a:rPr lang="he-IL" sz="36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  <a:t>שמחו עם השמחים ובכו עם הבוכים.</a:t>
            </a:r>
            <a:b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</a:br>
            <a:r>
              <a:rPr lang="he-IL" sz="36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  <a:t>לב אחד יהי לכולכם, אל תהלכו בגדולות כי אם התנהגו עם השפלים, אל תהיו חכמים בעיניכם.</a:t>
            </a:r>
            <a:endParaRPr lang="he-IL" sz="3600" b="1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3108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2441387-BB01-46B5-834D-08BBEA667B51}"/>
              </a:ext>
            </a:extLst>
          </p:cNvPr>
          <p:cNvSpPr txBox="1"/>
          <p:nvPr/>
        </p:nvSpPr>
        <p:spPr>
          <a:xfrm>
            <a:off x="250825" y="332656"/>
            <a:ext cx="8642350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  <a:t>אל תשלמו לאיש רעה תחת רע, </a:t>
            </a:r>
            <a:b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</a:br>
            <a:r>
              <a:rPr lang="he-IL" sz="36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  <a:t>דִרשו הטוב בעיני כל אדם.</a:t>
            </a:r>
            <a:b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</a:br>
            <a:r>
              <a:rPr lang="he-IL" sz="36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  <a:t>אם תוכלו, ככל אשר תמצא ידכם, </a:t>
            </a:r>
            <a:b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</a:br>
            <a:r>
              <a:rPr lang="he-IL" sz="36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  <a:t>היו בשלום עם כל אדם.</a:t>
            </a:r>
            <a:b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</a:br>
            <a:r>
              <a:rPr lang="he-IL" sz="36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  <a:t>אל תנקמו נקם ידידי כי אם תנו מקום לרוגז,</a:t>
            </a:r>
            <a:b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</a:br>
            <a:r>
              <a:rPr lang="he-IL" sz="36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  <a:t>כי כתוב: לי נקם ושִלם אמר יהוה.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0D36BE-192E-4821-8561-798AAFDE1CFD}"/>
              </a:ext>
            </a:extLst>
          </p:cNvPr>
          <p:cNvSpPr txBox="1"/>
          <p:nvPr/>
        </p:nvSpPr>
        <p:spPr>
          <a:xfrm>
            <a:off x="250825" y="3698863"/>
            <a:ext cx="864235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  <a:t>לכן אם רעב שונאך, האכילהו לחם, ואם צמא, השקהו מים, כי גחלים אתה חותה על ראשו.</a:t>
            </a:r>
            <a:br>
              <a:rPr lang="en-US" sz="36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</a:br>
            <a:r>
              <a:rPr lang="he-IL" sz="36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  <a:t>אל נא יכבשך הרע, כבוש אתה את הרע בטוב.</a:t>
            </a:r>
            <a:endParaRPr lang="he-IL" sz="3600" b="1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0198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95872D3-EEAC-4E92-9323-464858F19966}"/>
              </a:ext>
            </a:extLst>
          </p:cNvPr>
          <p:cNvSpPr txBox="1"/>
          <p:nvPr/>
        </p:nvSpPr>
        <p:spPr>
          <a:xfrm>
            <a:off x="250825" y="188913"/>
            <a:ext cx="864235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latin typeface="David" pitchFamily="34" charset="-79"/>
                <a:cs typeface="David" pitchFamily="34" charset="-79"/>
              </a:rPr>
              <a:t>תחילת פסוק 9: </a:t>
            </a:r>
            <a:r>
              <a:rPr lang="he-IL" sz="36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  <a:t>האהבה תהיה בלי חנופה.</a:t>
            </a:r>
            <a:endParaRPr lang="he-IL" sz="36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91344B-72E7-49EC-B6A4-7FE600865B02}"/>
              </a:ext>
            </a:extLst>
          </p:cNvPr>
          <p:cNvSpPr txBox="1"/>
          <p:nvPr/>
        </p:nvSpPr>
        <p:spPr>
          <a:xfrm>
            <a:off x="5868144" y="835244"/>
            <a:ext cx="302503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latin typeface="David" pitchFamily="34" charset="-79"/>
                <a:cs typeface="David" pitchFamily="34" charset="-79"/>
              </a:rPr>
              <a:t>מהי</a:t>
            </a:r>
            <a:r>
              <a:rPr lang="he-IL" sz="36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  <a:t> חנופה</a:t>
            </a:r>
            <a:r>
              <a:rPr lang="he-IL" sz="3600" b="1" dirty="0">
                <a:latin typeface="David" pitchFamily="34" charset="-79"/>
                <a:cs typeface="+mj-cs"/>
              </a:rPr>
              <a:t>?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CC74C9D-D4AC-4191-BF1B-C63D443B66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539058"/>
            <a:ext cx="6840760" cy="489718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157D64A-2BBA-4F36-BC42-931D24F1DC54}"/>
              </a:ext>
            </a:extLst>
          </p:cNvPr>
          <p:cNvSpPr txBox="1"/>
          <p:nvPr/>
        </p:nvSpPr>
        <p:spPr>
          <a:xfrm>
            <a:off x="1907704" y="849231"/>
            <a:ext cx="46805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latin typeface="David" pitchFamily="34" charset="-79"/>
                <a:cs typeface="David" pitchFamily="34" charset="-79"/>
              </a:rPr>
              <a:t>צביעות, העמדת פנים.</a:t>
            </a:r>
          </a:p>
        </p:txBody>
      </p:sp>
    </p:spTree>
    <p:extLst>
      <p:ext uri="{BB962C8B-B14F-4D97-AF65-F5344CB8AC3E}">
        <p14:creationId xmlns:p14="http://schemas.microsoft.com/office/powerpoint/2010/main" val="354418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A76100B-BEB0-4389-919B-505E2AAEED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343"/>
            <a:ext cx="7020272" cy="3945393"/>
          </a:xfrm>
          <a:prstGeom prst="rect">
            <a:avLst/>
          </a:prstGeom>
          <a:noFill/>
          <a:effectLst>
            <a:glow rad="101600">
              <a:schemeClr val="accent1"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1F88B9E-3131-4306-A424-FD74F89FF9D5}"/>
              </a:ext>
            </a:extLst>
          </p:cNvPr>
          <p:cNvSpPr txBox="1"/>
          <p:nvPr/>
        </p:nvSpPr>
        <p:spPr>
          <a:xfrm>
            <a:off x="6629886" y="1630205"/>
            <a:ext cx="2304950" cy="22397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ts val="5500"/>
              </a:lnSpc>
            </a:pPr>
            <a:r>
              <a:rPr lang="he-IL" sz="54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יהודה איש קריות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59AEA6-891D-4210-A601-D90D0E75B5A4}"/>
              </a:ext>
            </a:extLst>
          </p:cNvPr>
          <p:cNvSpPr txBox="1"/>
          <p:nvPr/>
        </p:nvSpPr>
        <p:spPr>
          <a:xfrm>
            <a:off x="323528" y="5151761"/>
            <a:ext cx="8569647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האם "אהבה עם חנופה" היא אהבה</a:t>
            </a:r>
            <a:r>
              <a:rPr lang="he-IL" sz="44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David" pitchFamily="34" charset="-79"/>
                <a:cs typeface="+mj-cs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37C8CB-C40E-4035-A88C-14DB5F4F71D6}"/>
              </a:ext>
            </a:extLst>
          </p:cNvPr>
          <p:cNvSpPr txBox="1"/>
          <p:nvPr/>
        </p:nvSpPr>
        <p:spPr>
          <a:xfrm>
            <a:off x="3072230" y="5899919"/>
            <a:ext cx="3551397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כמובן שלא!!!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8CE49D-0653-4979-8F21-A31F01E8726B}"/>
              </a:ext>
            </a:extLst>
          </p:cNvPr>
          <p:cNvSpPr txBox="1"/>
          <p:nvPr/>
        </p:nvSpPr>
        <p:spPr>
          <a:xfrm>
            <a:off x="1691681" y="188640"/>
            <a:ext cx="720149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latin typeface="David" pitchFamily="34" charset="-79"/>
                <a:cs typeface="David" pitchFamily="34" charset="-79"/>
              </a:rPr>
              <a:t>דוגמה לאהבה עם חנופה בברית החדשה</a:t>
            </a:r>
            <a:r>
              <a:rPr lang="he-IL" sz="3600" b="1" dirty="0">
                <a:latin typeface="David" pitchFamily="34" charset="-79"/>
                <a:cs typeface="+mj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7856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483D30-4582-4DCB-B3B3-3D487A0B3D7C}"/>
              </a:ext>
            </a:extLst>
          </p:cNvPr>
          <p:cNvSpPr txBox="1"/>
          <p:nvPr/>
        </p:nvSpPr>
        <p:spPr>
          <a:xfrm>
            <a:off x="-1" y="188913"/>
            <a:ext cx="889317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500" b="1" dirty="0">
                <a:latin typeface="David" pitchFamily="34" charset="-79"/>
                <a:cs typeface="David" pitchFamily="34" charset="-79"/>
              </a:rPr>
              <a:t>"אהבה עם חנופה" היא </a:t>
            </a:r>
            <a:r>
              <a:rPr lang="he-IL" sz="36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שקר</a:t>
            </a:r>
            <a:r>
              <a:rPr lang="he-IL" sz="3500" b="1" dirty="0">
                <a:latin typeface="David" pitchFamily="34" charset="-79"/>
                <a:cs typeface="David" pitchFamily="34" charset="-79"/>
              </a:rPr>
              <a:t> שמאפיין אנשים רבים: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F0453A-148F-40D2-84CA-52A0E5125EAF}"/>
              </a:ext>
            </a:extLst>
          </p:cNvPr>
          <p:cNvSpPr txBox="1"/>
          <p:nvPr/>
        </p:nvSpPr>
        <p:spPr>
          <a:xfrm>
            <a:off x="0" y="835244"/>
            <a:ext cx="887124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latin typeface="David" pitchFamily="34" charset="-79"/>
                <a:cs typeface="David" pitchFamily="34" charset="-79"/>
              </a:rPr>
              <a:t>אומרים דברי שבח לאדם בפניו כדי למצוא חן בעיניו ומאחורי גבו משמיצים אותו.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4F9441-7709-4F74-B1B2-6BB0A85AB7A2}"/>
              </a:ext>
            </a:extLst>
          </p:cNvPr>
          <p:cNvSpPr txBox="1"/>
          <p:nvPr/>
        </p:nvSpPr>
        <p:spPr>
          <a:xfrm>
            <a:off x="-21929" y="1342683"/>
            <a:ext cx="40141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4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אחד בפה ואחד בלב!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A4715D4-C4D8-45B1-B608-AEE331C0FE93}"/>
              </a:ext>
            </a:extLst>
          </p:cNvPr>
          <p:cNvGrpSpPr/>
          <p:nvPr/>
        </p:nvGrpSpPr>
        <p:grpSpPr>
          <a:xfrm>
            <a:off x="1846661" y="1982450"/>
            <a:ext cx="6921100" cy="1446550"/>
            <a:chOff x="1835696" y="2899972"/>
            <a:chExt cx="6921100" cy="144655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334AB45-8352-4D84-81D1-9E17DCCDCE6C}"/>
                </a:ext>
              </a:extLst>
            </p:cNvPr>
            <p:cNvSpPr txBox="1"/>
            <p:nvPr/>
          </p:nvSpPr>
          <p:spPr>
            <a:xfrm>
              <a:off x="1835696" y="2899972"/>
              <a:ext cx="6921100" cy="144655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4400" b="1" dirty="0">
                  <a:ln>
                    <a:solidFill>
                      <a:sysClr val="windowText" lastClr="000000"/>
                    </a:solidFill>
                  </a:ln>
                  <a:solidFill>
                    <a:srgbClr val="3333FF"/>
                  </a:solidFill>
                  <a:latin typeface="David" pitchFamily="34" charset="-79"/>
                  <a:cs typeface="David" pitchFamily="34" charset="-79"/>
                </a:rPr>
                <a:t>בני, אל נא נאהב במילים ובלשון, </a:t>
              </a:r>
              <a:br>
                <a:rPr lang="en-US" sz="4400" b="1" dirty="0">
                  <a:ln>
                    <a:solidFill>
                      <a:sysClr val="windowText" lastClr="000000"/>
                    </a:solidFill>
                  </a:ln>
                  <a:solidFill>
                    <a:srgbClr val="3333FF"/>
                  </a:solidFill>
                  <a:latin typeface="David" pitchFamily="34" charset="-79"/>
                  <a:cs typeface="David" pitchFamily="34" charset="-79"/>
                </a:rPr>
              </a:br>
              <a:r>
                <a:rPr lang="he-IL" sz="4400" b="1" dirty="0">
                  <a:ln>
                    <a:solidFill>
                      <a:sysClr val="windowText" lastClr="000000"/>
                    </a:solidFill>
                  </a:ln>
                  <a:solidFill>
                    <a:srgbClr val="3333FF"/>
                  </a:solidFill>
                  <a:latin typeface="David" pitchFamily="34" charset="-79"/>
                  <a:cs typeface="David" pitchFamily="34" charset="-79"/>
                </a:rPr>
                <a:t>כי אם בפועל ובאמת.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EB8C1B9-3867-4523-B172-821F2D1DDA3E}"/>
                </a:ext>
              </a:extLst>
            </p:cNvPr>
            <p:cNvSpPr txBox="1"/>
            <p:nvPr/>
          </p:nvSpPr>
          <p:spPr>
            <a:xfrm>
              <a:off x="2339752" y="3717032"/>
              <a:ext cx="1874114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800" b="1" dirty="0">
                  <a:ln>
                    <a:solidFill>
                      <a:sysClr val="windowText" lastClr="000000"/>
                    </a:solidFill>
                  </a:ln>
                  <a:solidFill>
                    <a:srgbClr val="996600"/>
                  </a:solidFill>
                  <a:latin typeface="David" pitchFamily="34" charset="-79"/>
                  <a:cs typeface="David" pitchFamily="34" charset="-79"/>
                </a:rPr>
                <a:t>1 יוחנן ג: 18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B2161DD0-5FA1-4718-9D7A-DBC6FC6554F4}"/>
              </a:ext>
            </a:extLst>
          </p:cNvPr>
          <p:cNvSpPr txBox="1"/>
          <p:nvPr/>
        </p:nvSpPr>
        <p:spPr>
          <a:xfrm>
            <a:off x="272755" y="3429000"/>
            <a:ext cx="862042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"אהבה" במילים ללא מעשים היא צביעות!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F43FC9-A746-4C5E-8A65-3113046432B0}"/>
              </a:ext>
            </a:extLst>
          </p:cNvPr>
          <p:cNvSpPr txBox="1"/>
          <p:nvPr/>
        </p:nvSpPr>
        <p:spPr>
          <a:xfrm>
            <a:off x="0" y="4149080"/>
            <a:ext cx="9143999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400" b="1" spc="200" dirty="0">
                <a:ln>
                  <a:solidFill>
                    <a:sysClr val="windowText" lastClr="000000"/>
                  </a:solidFill>
                </a:ln>
                <a:solidFill>
                  <a:srgbClr val="008000"/>
                </a:solidFill>
                <a:effectLst>
                  <a:glow rad="635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עלינו לאהוב בלי חנופה – אהבת אמת!</a:t>
            </a:r>
          </a:p>
        </p:txBody>
      </p:sp>
    </p:spTree>
    <p:extLst>
      <p:ext uri="{BB962C8B-B14F-4D97-AF65-F5344CB8AC3E}">
        <p14:creationId xmlns:p14="http://schemas.microsoft.com/office/powerpoint/2010/main" val="209780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663786C-FAEB-428E-9D20-4A8FDEF0EFFA}"/>
              </a:ext>
            </a:extLst>
          </p:cNvPr>
          <p:cNvSpPr txBox="1"/>
          <p:nvPr/>
        </p:nvSpPr>
        <p:spPr>
          <a:xfrm>
            <a:off x="250825" y="188913"/>
            <a:ext cx="864235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latin typeface="David" pitchFamily="34" charset="-79"/>
                <a:cs typeface="David" pitchFamily="34" charset="-79"/>
              </a:rPr>
              <a:t>סוף פסוק 9: </a:t>
            </a:r>
            <a:r>
              <a:rPr lang="he-IL" sz="3600" b="1" dirty="0">
                <a:ln>
                  <a:solidFill>
                    <a:sysClr val="windowText" lastClr="000000"/>
                  </a:solidFill>
                </a:ln>
                <a:solidFill>
                  <a:srgbClr val="3333FF"/>
                </a:solidFill>
                <a:latin typeface="David" pitchFamily="34" charset="-79"/>
                <a:cs typeface="David" pitchFamily="34" charset="-79"/>
              </a:rPr>
              <a:t>שנאו את הרע ודבקו בטוב.</a:t>
            </a:r>
            <a:endParaRPr lang="he-IL" sz="3600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B7E56F-4D8D-4B72-B040-CAEBA17733AA}"/>
              </a:ext>
            </a:extLst>
          </p:cNvPr>
          <p:cNvSpPr txBox="1"/>
          <p:nvPr/>
        </p:nvSpPr>
        <p:spPr>
          <a:xfrm>
            <a:off x="2051720" y="764704"/>
            <a:ext cx="684145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latin typeface="David" pitchFamily="34" charset="-79"/>
                <a:cs typeface="David" pitchFamily="34" charset="-79"/>
              </a:rPr>
              <a:t>אמת שמופיעה פעמים רבות בכתובים!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23967F-8B31-4916-8D50-CD7FF9AD8B3E}"/>
              </a:ext>
            </a:extLst>
          </p:cNvPr>
          <p:cNvSpPr txBox="1"/>
          <p:nvPr/>
        </p:nvSpPr>
        <p:spPr>
          <a:xfrm>
            <a:off x="4922056" y="1421716"/>
            <a:ext cx="398352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>
                <a:latin typeface="David" pitchFamily="34" charset="-79"/>
                <a:cs typeface="David" pitchFamily="34" charset="-79"/>
              </a:rPr>
              <a:t>אנו לא נקראים רק...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62B28BE-C035-4F34-B2E1-00FFE8F92F99}"/>
              </a:ext>
            </a:extLst>
          </p:cNvPr>
          <p:cNvSpPr txBox="1"/>
          <p:nvPr/>
        </p:nvSpPr>
        <p:spPr>
          <a:xfrm>
            <a:off x="5001944" y="2016808"/>
            <a:ext cx="389123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SzPct val="75000"/>
              <a:buFont typeface="Wingdings" panose="05000000000000000000" pitchFamily="2" charset="2"/>
              <a:buChar char="Ø"/>
            </a:pPr>
            <a:r>
              <a:rPr lang="he-IL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להימנע מרע.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EF7C373-C036-4FE1-82F8-259EF88E14D7}"/>
              </a:ext>
            </a:extLst>
          </p:cNvPr>
          <p:cNvSpPr txBox="1"/>
          <p:nvPr/>
        </p:nvSpPr>
        <p:spPr>
          <a:xfrm>
            <a:off x="4490009" y="2561321"/>
            <a:ext cx="440316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SzPct val="75000"/>
              <a:buFont typeface="Wingdings" panose="05000000000000000000" pitchFamily="2" charset="2"/>
              <a:buChar char="Ø"/>
            </a:pPr>
            <a:r>
              <a:rPr lang="he-IL" sz="3600" b="1" dirty="0">
                <a:latin typeface="David" pitchFamily="34" charset="-79"/>
                <a:cs typeface="David" pitchFamily="34" charset="-79"/>
              </a:rPr>
              <a:t>אלא </a:t>
            </a:r>
            <a:r>
              <a:rPr lang="he-IL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לשנוא</a:t>
            </a:r>
            <a:r>
              <a:rPr lang="he-IL" sz="3600" b="1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sz="36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את הרע</a:t>
            </a:r>
            <a:r>
              <a:rPr lang="he-IL" sz="3600" b="1" dirty="0">
                <a:latin typeface="David" pitchFamily="34" charset="-79"/>
                <a:cs typeface="David" pitchFamily="34" charset="-79"/>
              </a:rPr>
              <a:t>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10E4C2-85AB-4C10-87F5-BF6663D17F07}"/>
              </a:ext>
            </a:extLst>
          </p:cNvPr>
          <p:cNvSpPr txBox="1"/>
          <p:nvPr/>
        </p:nvSpPr>
        <p:spPr>
          <a:xfrm>
            <a:off x="4765630" y="3105834"/>
            <a:ext cx="412754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SzPct val="75000"/>
              <a:buFont typeface="Wingdings" panose="05000000000000000000" pitchFamily="2" charset="2"/>
              <a:buChar char="Ø"/>
            </a:pPr>
            <a:r>
              <a:rPr lang="he-IL" sz="3600" b="1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latin typeface="David" pitchFamily="34" charset="-79"/>
                <a:cs typeface="David" pitchFamily="34" charset="-79"/>
              </a:rPr>
              <a:t>ולדבוק בטוב.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8BE1D22-D654-4F97-B42A-3EDF8B4FF510}"/>
              </a:ext>
            </a:extLst>
          </p:cNvPr>
          <p:cNvGrpSpPr/>
          <p:nvPr/>
        </p:nvGrpSpPr>
        <p:grpSpPr>
          <a:xfrm>
            <a:off x="272880" y="3816949"/>
            <a:ext cx="8626030" cy="864096"/>
            <a:chOff x="272880" y="3816949"/>
            <a:chExt cx="8626030" cy="864096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B649B72C-F81F-4801-9789-B176BC02BFDE}"/>
                </a:ext>
              </a:extLst>
            </p:cNvPr>
            <p:cNvGrpSpPr/>
            <p:nvPr/>
          </p:nvGrpSpPr>
          <p:grpSpPr>
            <a:xfrm>
              <a:off x="7674774" y="3816949"/>
              <a:ext cx="1224136" cy="864096"/>
              <a:chOff x="7674774" y="3816949"/>
              <a:chExt cx="1224136" cy="864096"/>
            </a:xfrm>
          </p:grpSpPr>
          <p:sp>
            <p:nvSpPr>
              <p:cNvPr id="15" name="Pentagon 14">
                <a:extLst>
                  <a:ext uri="{FF2B5EF4-FFF2-40B4-BE49-F238E27FC236}">
                    <a16:creationId xmlns:a16="http://schemas.microsoft.com/office/drawing/2014/main" id="{03C62EE4-6231-4892-B017-0656FD0AB33D}"/>
                  </a:ext>
                </a:extLst>
              </p:cNvPr>
              <p:cNvSpPr/>
              <p:nvPr/>
            </p:nvSpPr>
            <p:spPr>
              <a:xfrm>
                <a:off x="7674774" y="3816949"/>
                <a:ext cx="1224136" cy="864096"/>
              </a:xfrm>
              <a:prstGeom prst="pentagon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71733A9-694B-4777-ACA1-D0B027C2414A}"/>
                  </a:ext>
                </a:extLst>
              </p:cNvPr>
              <p:cNvSpPr txBox="1"/>
              <p:nvPr/>
            </p:nvSpPr>
            <p:spPr>
              <a:xfrm>
                <a:off x="7746782" y="3925831"/>
                <a:ext cx="1080120" cy="70788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he-IL" sz="4000" b="1" dirty="0">
                    <a:latin typeface="David" pitchFamily="34" charset="-79"/>
                    <a:cs typeface="David" pitchFamily="34" charset="-79"/>
                  </a:rPr>
                  <a:t>טוב</a:t>
                </a:r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3465D2F0-4C96-4B25-9B82-10E2FFC52E6F}"/>
                </a:ext>
              </a:extLst>
            </p:cNvPr>
            <p:cNvGrpSpPr/>
            <p:nvPr/>
          </p:nvGrpSpPr>
          <p:grpSpPr>
            <a:xfrm>
              <a:off x="272880" y="3816949"/>
              <a:ext cx="1224136" cy="864096"/>
              <a:chOff x="272880" y="3816949"/>
              <a:chExt cx="1224136" cy="864096"/>
            </a:xfrm>
          </p:grpSpPr>
          <p:sp>
            <p:nvSpPr>
              <p:cNvPr id="20" name="Pentagon 19">
                <a:extLst>
                  <a:ext uri="{FF2B5EF4-FFF2-40B4-BE49-F238E27FC236}">
                    <a16:creationId xmlns:a16="http://schemas.microsoft.com/office/drawing/2014/main" id="{099CDDDA-F710-43D1-9B76-5AD28A26E055}"/>
                  </a:ext>
                </a:extLst>
              </p:cNvPr>
              <p:cNvSpPr/>
              <p:nvPr/>
            </p:nvSpPr>
            <p:spPr>
              <a:xfrm>
                <a:off x="272880" y="3816949"/>
                <a:ext cx="1224136" cy="864096"/>
              </a:xfrm>
              <a:prstGeom prst="pentagon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0FF9F12-A458-45EE-AE9A-507A2E4D402E}"/>
                  </a:ext>
                </a:extLst>
              </p:cNvPr>
              <p:cNvSpPr txBox="1"/>
              <p:nvPr/>
            </p:nvSpPr>
            <p:spPr>
              <a:xfrm>
                <a:off x="328568" y="3925830"/>
                <a:ext cx="1080120" cy="70788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he-IL" sz="4000" b="1" dirty="0">
                    <a:ln>
                      <a:solidFill>
                        <a:schemeClr val="bg1"/>
                      </a:solidFill>
                    </a:ln>
                    <a:latin typeface="David" pitchFamily="34" charset="-79"/>
                    <a:cs typeface="David" pitchFamily="34" charset="-79"/>
                  </a:rPr>
                  <a:t>רע</a:t>
                </a:r>
              </a:p>
            </p:txBody>
          </p:sp>
        </p:grp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D931CBD0-4383-44C1-A9F1-69699EC3B3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33911" y="3368021"/>
            <a:ext cx="1287647" cy="1653678"/>
          </a:xfrm>
          <a:prstGeom prst="rect">
            <a:avLst/>
          </a:prstGeom>
        </p:spPr>
      </p:pic>
      <p:sp>
        <p:nvSpPr>
          <p:cNvPr id="28" name="Arrow: Right 27">
            <a:extLst>
              <a:ext uri="{FF2B5EF4-FFF2-40B4-BE49-F238E27FC236}">
                <a16:creationId xmlns:a16="http://schemas.microsoft.com/office/drawing/2014/main" id="{42A9A3E2-C15C-4A5F-9EB4-882D11EBE41F}"/>
              </a:ext>
            </a:extLst>
          </p:cNvPr>
          <p:cNvSpPr/>
          <p:nvPr/>
        </p:nvSpPr>
        <p:spPr>
          <a:xfrm>
            <a:off x="5203413" y="3942832"/>
            <a:ext cx="2399353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56A709D-07A0-46EB-9405-2E02FA76E134}"/>
              </a:ext>
            </a:extLst>
          </p:cNvPr>
          <p:cNvGrpSpPr/>
          <p:nvPr/>
        </p:nvGrpSpPr>
        <p:grpSpPr>
          <a:xfrm>
            <a:off x="1763227" y="4725144"/>
            <a:ext cx="7142358" cy="646331"/>
            <a:chOff x="1750817" y="1988840"/>
            <a:chExt cx="7142358" cy="646331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F3F2340-4346-494A-BB3C-D5E7B7B48B1B}"/>
                </a:ext>
              </a:extLst>
            </p:cNvPr>
            <p:cNvSpPr txBox="1"/>
            <p:nvPr/>
          </p:nvSpPr>
          <p:spPr>
            <a:xfrm>
              <a:off x="4788024" y="1988840"/>
              <a:ext cx="4105151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3600" b="1" dirty="0">
                  <a:ln>
                    <a:solidFill>
                      <a:schemeClr val="tx1"/>
                    </a:solidFill>
                  </a:ln>
                  <a:solidFill>
                    <a:srgbClr val="3333FF"/>
                  </a:solidFill>
                  <a:latin typeface="David" pitchFamily="34" charset="-79"/>
                  <a:cs typeface="David" pitchFamily="34" charset="-79"/>
                </a:rPr>
                <a:t>סור מרע ועשה טוב... 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CEB365C-C571-4E43-BC3A-80DFBBEB05BA}"/>
                </a:ext>
              </a:extLst>
            </p:cNvPr>
            <p:cNvSpPr txBox="1"/>
            <p:nvPr/>
          </p:nvSpPr>
          <p:spPr>
            <a:xfrm>
              <a:off x="1750817" y="2050395"/>
              <a:ext cx="303720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800" b="1" dirty="0">
                  <a:ln>
                    <a:solidFill>
                      <a:sysClr val="windowText" lastClr="000000"/>
                    </a:solidFill>
                  </a:ln>
                  <a:solidFill>
                    <a:srgbClr val="996600"/>
                  </a:solidFill>
                  <a:latin typeface="David" pitchFamily="34" charset="-79"/>
                  <a:cs typeface="David" pitchFamily="34" charset="-79"/>
                </a:rPr>
                <a:t>מזמור ל"ד: 14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EFBE272-A63F-4A94-B680-B16B1F28E1C7}"/>
              </a:ext>
            </a:extLst>
          </p:cNvPr>
          <p:cNvGrpSpPr/>
          <p:nvPr/>
        </p:nvGrpSpPr>
        <p:grpSpPr>
          <a:xfrm>
            <a:off x="3961912" y="5371475"/>
            <a:ext cx="4931263" cy="646331"/>
            <a:chOff x="3961912" y="6205982"/>
            <a:chExt cx="4931263" cy="64633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F05EF7A-0004-4CDB-ADC3-696DFA4C582A}"/>
                </a:ext>
              </a:extLst>
            </p:cNvPr>
            <p:cNvSpPr txBox="1"/>
            <p:nvPr/>
          </p:nvSpPr>
          <p:spPr>
            <a:xfrm>
              <a:off x="3961912" y="6294829"/>
              <a:ext cx="192028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800" b="1" dirty="0">
                  <a:ln>
                    <a:solidFill>
                      <a:sysClr val="windowText" lastClr="000000"/>
                    </a:solidFill>
                  </a:ln>
                  <a:solidFill>
                    <a:srgbClr val="996600"/>
                  </a:solidFill>
                  <a:latin typeface="David" pitchFamily="34" charset="-79"/>
                  <a:cs typeface="David" pitchFamily="34" charset="-79"/>
                </a:rPr>
                <a:t>1 קור' ו: 18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6106ED9-1961-465D-BC85-4618F05652F1}"/>
                </a:ext>
              </a:extLst>
            </p:cNvPr>
            <p:cNvSpPr txBox="1"/>
            <p:nvPr/>
          </p:nvSpPr>
          <p:spPr>
            <a:xfrm>
              <a:off x="5796136" y="6205982"/>
              <a:ext cx="3097039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3600" b="1" dirty="0">
                  <a:ln>
                    <a:solidFill>
                      <a:schemeClr val="tx1"/>
                    </a:solidFill>
                  </a:ln>
                  <a:solidFill>
                    <a:srgbClr val="3333FF"/>
                  </a:solidFill>
                  <a:latin typeface="David" pitchFamily="34" charset="-79"/>
                  <a:cs typeface="David" pitchFamily="34" charset="-79"/>
                </a:rPr>
                <a:t>נוסו מן הזנות...</a:t>
              </a: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AB3FC48D-D3FA-45C4-9905-D756249C075F}"/>
              </a:ext>
            </a:extLst>
          </p:cNvPr>
          <p:cNvSpPr txBox="1"/>
          <p:nvPr/>
        </p:nvSpPr>
        <p:spPr>
          <a:xfrm>
            <a:off x="44477" y="5961474"/>
            <a:ext cx="889317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שנאת הרע </a:t>
            </a:r>
            <a:r>
              <a:rPr lang="he-IL" sz="4000" b="1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latin typeface="David" pitchFamily="34" charset="-79"/>
                <a:cs typeface="David" pitchFamily="34" charset="-79"/>
              </a:rPr>
              <a:t>ואהבת הטוב </a:t>
            </a:r>
            <a:r>
              <a:rPr lang="he-IL" sz="3600" b="1" dirty="0">
                <a:latin typeface="David" pitchFamily="34" charset="-79"/>
                <a:cs typeface="David" pitchFamily="34" charset="-79"/>
              </a:rPr>
              <a:t>דורשים מאמץ אקטיבי!</a:t>
            </a:r>
          </a:p>
        </p:txBody>
      </p:sp>
    </p:spTree>
    <p:extLst>
      <p:ext uri="{BB962C8B-B14F-4D97-AF65-F5344CB8AC3E}">
        <p14:creationId xmlns:p14="http://schemas.microsoft.com/office/powerpoint/2010/main" val="19467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2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2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6" grpId="0"/>
      <p:bldP spid="17" grpId="0"/>
      <p:bldP spid="18" grpId="0"/>
      <p:bldP spid="28" grpId="0" animBg="1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1C365E0-27B7-4E45-9528-3D67DAB4A11D}"/>
              </a:ext>
            </a:extLst>
          </p:cNvPr>
          <p:cNvSpPr txBox="1"/>
          <p:nvPr/>
        </p:nvSpPr>
        <p:spPr>
          <a:xfrm>
            <a:off x="250825" y="188913"/>
            <a:ext cx="8642350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400" b="1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latin typeface="David" pitchFamily="34" charset="-79"/>
                <a:cs typeface="David" pitchFamily="34" charset="-79"/>
              </a:rPr>
              <a:t>עלינו לאהוב את כל מה שאלוהים אוהב</a:t>
            </a:r>
            <a:br>
              <a:rPr lang="en-US" sz="4400" b="1" dirty="0">
                <a:latin typeface="David" pitchFamily="34" charset="-79"/>
                <a:cs typeface="David" pitchFamily="34" charset="-79"/>
              </a:rPr>
            </a:br>
            <a:r>
              <a:rPr lang="he-IL" sz="44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ולשנוא את כל מה שאלוהים שונא</a:t>
            </a:r>
            <a:r>
              <a:rPr lang="he-IL" sz="4400" b="1" dirty="0">
                <a:latin typeface="David" pitchFamily="34" charset="-79"/>
                <a:cs typeface="David" pitchFamily="34" charset="-79"/>
              </a:rPr>
              <a:t>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8E227C-5CE9-4749-9B29-5CE7627EAE22}"/>
              </a:ext>
            </a:extLst>
          </p:cNvPr>
          <p:cNvSpPr txBox="1"/>
          <p:nvPr/>
        </p:nvSpPr>
        <p:spPr>
          <a:xfrm>
            <a:off x="340383" y="4676919"/>
            <a:ext cx="8642350" cy="2040302"/>
          </a:xfrm>
          <a:prstGeom prst="rect">
            <a:avLst/>
          </a:prstGeom>
          <a:solidFill>
            <a:schemeClr val="bg1"/>
          </a:solidFill>
          <a:ln w="57150">
            <a:solidFill>
              <a:srgbClr val="008000"/>
            </a:solidFill>
          </a:ln>
        </p:spPr>
        <p:txBody>
          <a:bodyPr wrap="square" rtlCol="1">
            <a:spAutoFit/>
          </a:bodyPr>
          <a:lstStyle/>
          <a:p>
            <a:pPr algn="ctr">
              <a:lnSpc>
                <a:spcPts val="5000"/>
              </a:lnSpc>
            </a:pPr>
            <a:r>
              <a:rPr lang="he-IL" sz="4800" b="1" spc="200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76200">
                    <a:srgbClr val="FFFF00"/>
                  </a:glow>
                </a:effectLst>
                <a:latin typeface="David" pitchFamily="34" charset="-79"/>
                <a:cs typeface="David" pitchFamily="34" charset="-79"/>
              </a:rPr>
              <a:t>עלינו לשנוא את תאוות הבשר, </a:t>
            </a:r>
            <a:br>
              <a:rPr lang="en-US" sz="4800" b="1" spc="200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76200">
                    <a:srgbClr val="FFFF00"/>
                  </a:glow>
                </a:effectLst>
                <a:latin typeface="David" pitchFamily="34" charset="-79"/>
                <a:cs typeface="David" pitchFamily="34" charset="-79"/>
              </a:rPr>
            </a:br>
            <a:r>
              <a:rPr lang="he-IL" sz="4800" b="1" spc="200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76200">
                    <a:srgbClr val="FFFF00"/>
                  </a:glow>
                </a:effectLst>
                <a:latin typeface="David" pitchFamily="34" charset="-79"/>
                <a:cs typeface="David" pitchFamily="34" charset="-79"/>
              </a:rPr>
              <a:t>ולאהוב לעשות את רצון האלוהים </a:t>
            </a:r>
            <a:br>
              <a:rPr lang="en-US" sz="4800" b="1" spc="200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76200">
                    <a:srgbClr val="FFFF00"/>
                  </a:glow>
                </a:effectLst>
                <a:latin typeface="David" pitchFamily="34" charset="-79"/>
                <a:cs typeface="David" pitchFamily="34" charset="-79"/>
              </a:rPr>
            </a:br>
            <a:r>
              <a:rPr lang="he-IL" sz="4800" b="1" spc="200" dirty="0">
                <a:ln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glow rad="76200">
                    <a:srgbClr val="FFFF00"/>
                  </a:glow>
                </a:effectLst>
                <a:latin typeface="David" pitchFamily="34" charset="-79"/>
                <a:cs typeface="David" pitchFamily="34" charset="-79"/>
              </a:rPr>
              <a:t>הטוב הנחמד והשלם.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366FE3E-F27F-4ABA-AC97-1EF607FDE968}"/>
              </a:ext>
            </a:extLst>
          </p:cNvPr>
          <p:cNvGrpSpPr/>
          <p:nvPr/>
        </p:nvGrpSpPr>
        <p:grpSpPr>
          <a:xfrm>
            <a:off x="755576" y="1700808"/>
            <a:ext cx="8137599" cy="1200329"/>
            <a:chOff x="755576" y="1700808"/>
            <a:chExt cx="8137599" cy="1200329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89CD03B-3E8E-4340-8134-DCDFF81E0EF3}"/>
                </a:ext>
              </a:extLst>
            </p:cNvPr>
            <p:cNvSpPr txBox="1"/>
            <p:nvPr/>
          </p:nvSpPr>
          <p:spPr>
            <a:xfrm>
              <a:off x="755576" y="1700808"/>
              <a:ext cx="8137599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3600" b="1" dirty="0">
                  <a:ln>
                    <a:solidFill>
                      <a:schemeClr val="tx1"/>
                    </a:solidFill>
                  </a:ln>
                  <a:solidFill>
                    <a:srgbClr val="3333FF"/>
                  </a:solidFill>
                  <a:latin typeface="David" pitchFamily="34" charset="-79"/>
                  <a:cs typeface="David" pitchFamily="34" charset="-79"/>
                </a:rPr>
                <a:t>...נתעב הרשע ותאות העולם ונחיה בעולם הזה בצניעות ובצדק ובחסידות.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AFD13A8-16A9-4F4E-B6EA-AF7DB9AAAAE0}"/>
                </a:ext>
              </a:extLst>
            </p:cNvPr>
            <p:cNvSpPr txBox="1"/>
            <p:nvPr/>
          </p:nvSpPr>
          <p:spPr>
            <a:xfrm>
              <a:off x="2051720" y="2300972"/>
              <a:ext cx="2101103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800" b="1" dirty="0">
                  <a:ln>
                    <a:solidFill>
                      <a:sysClr val="windowText" lastClr="000000"/>
                    </a:solidFill>
                  </a:ln>
                  <a:solidFill>
                    <a:srgbClr val="996600"/>
                  </a:solidFill>
                  <a:latin typeface="David" pitchFamily="34" charset="-79"/>
                  <a:cs typeface="David" pitchFamily="34" charset="-79"/>
                </a:rPr>
                <a:t>טיטוס ב: 11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D5DCDB2-B45C-4040-A5FD-C40EC4504316}"/>
              </a:ext>
            </a:extLst>
          </p:cNvPr>
          <p:cNvGrpSpPr/>
          <p:nvPr/>
        </p:nvGrpSpPr>
        <p:grpSpPr>
          <a:xfrm>
            <a:off x="413086" y="2966482"/>
            <a:ext cx="8496944" cy="1701844"/>
            <a:chOff x="323528" y="4869160"/>
            <a:chExt cx="8496944" cy="170184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F7017EE-47DE-4ADB-877B-196C92DC6599}"/>
                </a:ext>
              </a:extLst>
            </p:cNvPr>
            <p:cNvSpPr txBox="1"/>
            <p:nvPr/>
          </p:nvSpPr>
          <p:spPr>
            <a:xfrm>
              <a:off x="323528" y="4869160"/>
              <a:ext cx="8496944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3600" b="1" dirty="0">
                  <a:ln>
                    <a:solidFill>
                      <a:schemeClr val="tx1"/>
                    </a:solidFill>
                  </a:ln>
                  <a:solidFill>
                    <a:srgbClr val="3333FF"/>
                  </a:solidFill>
                  <a:latin typeface="David" pitchFamily="34" charset="-79"/>
                  <a:cs typeface="David" pitchFamily="34" charset="-79"/>
                </a:rPr>
                <a:t>אל תאהבו את החלד ואת דברי החלד, </a:t>
              </a:r>
              <a:br>
                <a:rPr lang="en-US" sz="3600" b="1" dirty="0">
                  <a:ln>
                    <a:solidFill>
                      <a:schemeClr val="tx1"/>
                    </a:solidFill>
                  </a:ln>
                  <a:solidFill>
                    <a:srgbClr val="3333FF"/>
                  </a:solidFill>
                  <a:latin typeface="David" pitchFamily="34" charset="-79"/>
                  <a:cs typeface="David" pitchFamily="34" charset="-79"/>
                </a:rPr>
              </a:br>
              <a:r>
                <a:rPr lang="he-IL" sz="3600" b="1" dirty="0">
                  <a:ln>
                    <a:solidFill>
                      <a:schemeClr val="tx1"/>
                    </a:solidFill>
                  </a:ln>
                  <a:solidFill>
                    <a:srgbClr val="3333FF"/>
                  </a:solidFill>
                  <a:latin typeface="David" pitchFamily="34" charset="-79"/>
                  <a:cs typeface="David" pitchFamily="34" charset="-79"/>
                </a:rPr>
                <a:t>אם יאהב איש את החלד אין בו אהבת האב.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A911054-170D-4B3E-8121-8640EA4FF5FA}"/>
                </a:ext>
              </a:extLst>
            </p:cNvPr>
            <p:cNvSpPr txBox="1"/>
            <p:nvPr/>
          </p:nvSpPr>
          <p:spPr>
            <a:xfrm>
              <a:off x="539552" y="6047784"/>
              <a:ext cx="2562719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800" b="1" dirty="0">
                  <a:ln>
                    <a:solidFill>
                      <a:sysClr val="windowText" lastClr="000000"/>
                    </a:solidFill>
                  </a:ln>
                  <a:solidFill>
                    <a:srgbClr val="996600"/>
                  </a:solidFill>
                  <a:latin typeface="David" pitchFamily="34" charset="-79"/>
                  <a:cs typeface="David" pitchFamily="34" charset="-79"/>
                </a:rPr>
                <a:t>1 יוחנן ב: 15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373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1">
        <a:spAutoFit/>
      </a:bodyPr>
      <a:lstStyle>
        <a:defPPr>
          <a:defRPr sz="3600" b="1" dirty="0" smtClean="0">
            <a:latin typeface="David" pitchFamily="34" charset="-79"/>
            <a:cs typeface="David" pitchFamily="34" charset="-79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11940</TotalTime>
  <Words>831</Words>
  <Application>Microsoft Office PowerPoint</Application>
  <PresentationFormat>On-screen Show (4:3)</PresentationFormat>
  <Paragraphs>80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David</vt:lpstr>
      <vt:lpstr>Wingdings</vt:lpstr>
      <vt:lpstr>ערכת נושא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‏‏משתמש Windows</dc:creator>
  <cp:lastModifiedBy>משה בר דוד</cp:lastModifiedBy>
  <cp:revision>846</cp:revision>
  <dcterms:created xsi:type="dcterms:W3CDTF">2017-12-15T08:17:51Z</dcterms:created>
  <dcterms:modified xsi:type="dcterms:W3CDTF">2020-11-14T14:41:30Z</dcterms:modified>
</cp:coreProperties>
</file>