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2"/>
  </p:notesMasterIdLst>
  <p:sldIdLst>
    <p:sldId id="256" r:id="rId2"/>
    <p:sldId id="317" r:id="rId3"/>
    <p:sldId id="316" r:id="rId4"/>
    <p:sldId id="307" r:id="rId5"/>
    <p:sldId id="280" r:id="rId6"/>
    <p:sldId id="320" r:id="rId7"/>
    <p:sldId id="322" r:id="rId8"/>
    <p:sldId id="266" r:id="rId9"/>
    <p:sldId id="258" r:id="rId10"/>
    <p:sldId id="267" r:id="rId11"/>
    <p:sldId id="264" r:id="rId12"/>
    <p:sldId id="268" r:id="rId13"/>
    <p:sldId id="287" r:id="rId14"/>
    <p:sldId id="265" r:id="rId15"/>
    <p:sldId id="313" r:id="rId16"/>
    <p:sldId id="276" r:id="rId17"/>
    <p:sldId id="283" r:id="rId18"/>
    <p:sldId id="279" r:id="rId19"/>
    <p:sldId id="288" r:id="rId20"/>
    <p:sldId id="602" r:id="rId21"/>
    <p:sldId id="311" r:id="rId22"/>
    <p:sldId id="262" r:id="rId23"/>
    <p:sldId id="312" r:id="rId24"/>
    <p:sldId id="318" r:id="rId25"/>
    <p:sldId id="286" r:id="rId26"/>
    <p:sldId id="272" r:id="rId27"/>
    <p:sldId id="321" r:id="rId28"/>
    <p:sldId id="273" r:id="rId29"/>
    <p:sldId id="271" r:id="rId30"/>
    <p:sldId id="315" r:id="rId31"/>
    <p:sldId id="284" r:id="rId32"/>
    <p:sldId id="261" r:id="rId33"/>
    <p:sldId id="269" r:id="rId34"/>
    <p:sldId id="259" r:id="rId35"/>
    <p:sldId id="290" r:id="rId36"/>
    <p:sldId id="291" r:id="rId37"/>
    <p:sldId id="292" r:id="rId38"/>
    <p:sldId id="323" r:id="rId39"/>
    <p:sldId id="294" r:id="rId40"/>
    <p:sldId id="295" r:id="rId41"/>
    <p:sldId id="296" r:id="rId42"/>
    <p:sldId id="297" r:id="rId43"/>
    <p:sldId id="325" r:id="rId44"/>
    <p:sldId id="324" r:id="rId45"/>
    <p:sldId id="326" r:id="rId46"/>
    <p:sldId id="469" r:id="rId47"/>
    <p:sldId id="454" r:id="rId48"/>
    <p:sldId id="592" r:id="rId49"/>
    <p:sldId id="327" r:id="rId50"/>
    <p:sldId id="328" r:id="rId51"/>
    <p:sldId id="329" r:id="rId52"/>
    <p:sldId id="596" r:id="rId53"/>
    <p:sldId id="598" r:id="rId54"/>
    <p:sldId id="595" r:id="rId55"/>
    <p:sldId id="593" r:id="rId56"/>
    <p:sldId id="331" r:id="rId57"/>
    <p:sldId id="601" r:id="rId58"/>
    <p:sldId id="600" r:id="rId59"/>
    <p:sldId id="599" r:id="rId60"/>
    <p:sldId id="306" r:id="rId6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8000"/>
    <a:srgbClr val="996600"/>
    <a:srgbClr val="CC00CC"/>
    <a:srgbClr val="C59D6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64" autoAdjust="0"/>
    <p:restoredTop sz="84447" autoAdjust="0"/>
  </p:normalViewPr>
  <p:slideViewPr>
    <p:cSldViewPr showGuides="1">
      <p:cViewPr varScale="1">
        <p:scale>
          <a:sx n="77" d="100"/>
          <a:sy n="77" d="100"/>
        </p:scale>
        <p:origin x="1056" y="84"/>
      </p:cViewPr>
      <p:guideLst>
        <p:guide orient="horz" pos="119"/>
        <p:guide orient="horz" pos="4201"/>
        <p:guide orient="horz" pos="2160"/>
        <p:guide pos="5602"/>
        <p:guide pos="15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82AB99-1DD1-45D1-8543-1403E1FE3F6E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D81A322-2B17-4883-BDBE-545CE6DF8B3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944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1A322-2B17-4883-BDBE-545CE6DF8B37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259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יש בעולם כשמונה מיליארד בני אדם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1A322-2B17-4883-BDBE-545CE6DF8B37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156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1A322-2B17-4883-BDBE-545CE6DF8B37}" type="slidenum">
              <a:rPr lang="he-IL" smtClean="0"/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833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153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372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79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648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358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82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72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445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978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292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001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CB9F0-B165-4940-A3B1-206FE20F7A30}" type="datetimeFigureOut">
              <a:rPr lang="he-IL" smtClean="0"/>
              <a:t>י"ח/אדר/תש"ף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D541-52B1-4CA9-B65E-BC5786995A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674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f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9C540154-3C08-4773-921B-0429DB96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89" y="3502546"/>
            <a:ext cx="3566821" cy="335545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07910F0-5F03-49B4-BEFB-8771F381DCFF}"/>
              </a:ext>
            </a:extLst>
          </p:cNvPr>
          <p:cNvSpPr txBox="1"/>
          <p:nvPr/>
        </p:nvSpPr>
        <p:spPr>
          <a:xfrm>
            <a:off x="0" y="736828"/>
            <a:ext cx="9144000" cy="1107996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0800" prstMaterial="matte">
              <a:bevelT w="38100" h="381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9600" b="1" spc="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מגפת הקורונה</a:t>
            </a:r>
          </a:p>
        </p:txBody>
      </p:sp>
      <p:pic>
        <p:nvPicPr>
          <p:cNvPr id="1026" name="Picture 2" descr="Image result for the corona pandemic">
            <a:extLst>
              <a:ext uri="{FF2B5EF4-FFF2-40B4-BE49-F238E27FC236}">
                <a16:creationId xmlns:a16="http://schemas.microsoft.com/office/drawing/2014/main" id="{6C4583D2-6BA3-4CFD-89BD-FAA1C8E5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0380"/>
            <a:ext cx="3764623" cy="28234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e corona pandemic">
            <a:extLst>
              <a:ext uri="{FF2B5EF4-FFF2-40B4-BE49-F238E27FC236}">
                <a16:creationId xmlns:a16="http://schemas.microsoft.com/office/drawing/2014/main" id="{9A1E2C3E-CCED-409E-96C4-DD9FDF69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62" y="1282703"/>
            <a:ext cx="4393680" cy="2931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הסבר: חץ למטה 10">
            <a:extLst>
              <a:ext uri="{FF2B5EF4-FFF2-40B4-BE49-F238E27FC236}">
                <a16:creationId xmlns:a16="http://schemas.microsoft.com/office/drawing/2014/main" id="{13CC2BA4-5A53-4A02-9E9D-0115E3F8E179}"/>
              </a:ext>
            </a:extLst>
          </p:cNvPr>
          <p:cNvSpPr/>
          <p:nvPr/>
        </p:nvSpPr>
        <p:spPr>
          <a:xfrm rot="5400000">
            <a:off x="6379158" y="4462647"/>
            <a:ext cx="2232248" cy="2225301"/>
          </a:xfrm>
          <a:prstGeom prst="downArrowCallo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C0E9275-77D1-48A8-A564-AC7FF2F15D31}"/>
              </a:ext>
            </a:extLst>
          </p:cNvPr>
          <p:cNvSpPr txBox="1"/>
          <p:nvPr/>
        </p:nvSpPr>
        <p:spPr>
          <a:xfrm>
            <a:off x="6946168" y="4869160"/>
            <a:ext cx="194700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הקץ קרוב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5DCED0A4-20B2-4801-8F2C-0AFCD3844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/>
          <a:stretch/>
        </p:blipFill>
        <p:spPr>
          <a:xfrm>
            <a:off x="259221" y="4500717"/>
            <a:ext cx="2552124" cy="17214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724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6A4CAF1-5AE8-4BEE-9F76-F320B200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0" t="12201" b="22053"/>
          <a:stretch/>
        </p:blipFill>
        <p:spPr>
          <a:xfrm>
            <a:off x="0" y="-1"/>
            <a:ext cx="9117266" cy="6867411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DD6ED78D-C0FB-45C6-8EBE-C383BD197B9A}"/>
              </a:ext>
            </a:extLst>
          </p:cNvPr>
          <p:cNvGrpSpPr/>
          <p:nvPr/>
        </p:nvGrpSpPr>
        <p:grpSpPr>
          <a:xfrm>
            <a:off x="5220072" y="1844824"/>
            <a:ext cx="1872208" cy="72008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C64BA5B8-8899-4552-9CD5-E7C9BDCF3FC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B6F7119C-986B-4A04-8D9C-646BEDA44F4C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3AE78092-02DB-439A-9497-B467C6FE81F1}"/>
              </a:ext>
            </a:extLst>
          </p:cNvPr>
          <p:cNvGrpSpPr/>
          <p:nvPr/>
        </p:nvGrpSpPr>
        <p:grpSpPr>
          <a:xfrm>
            <a:off x="3995936" y="1124744"/>
            <a:ext cx="4716524" cy="65078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DA2E4F88-9112-41DA-9491-04C86F5E1D61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23223349-1FBA-4FB6-B564-3E791E3D70D1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CA678AA5-9885-41D3-AA07-9AA40BD1E966}"/>
              </a:ext>
            </a:extLst>
          </p:cNvPr>
          <p:cNvGrpSpPr/>
          <p:nvPr/>
        </p:nvGrpSpPr>
        <p:grpSpPr>
          <a:xfrm>
            <a:off x="683568" y="634381"/>
            <a:ext cx="2376264" cy="75304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E2A2C2C1-5BD5-4821-B8B9-0257643AFCA5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CE2F9BD-25DF-4593-A187-E4D201AE850C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42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D7DD8D-540B-45D8-9B50-E6CAF2EEE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0" t="53150" r="8000" b="18500"/>
          <a:stretch/>
        </p:blipFill>
        <p:spPr>
          <a:xfrm>
            <a:off x="-20570" y="130324"/>
            <a:ext cx="9131041" cy="3573016"/>
          </a:xfrm>
          <a:prstGeom prst="rect">
            <a:avLst/>
          </a:prstGeom>
        </p:spPr>
      </p:pic>
      <p:pic>
        <p:nvPicPr>
          <p:cNvPr id="1026" name="Picture 2" descr="יו&quot;ר ההסתדרות ארנון בר דוד">
            <a:extLst>
              <a:ext uri="{FF2B5EF4-FFF2-40B4-BE49-F238E27FC236}">
                <a16:creationId xmlns:a16="http://schemas.microsoft.com/office/drawing/2014/main" id="{07C77C07-C9E1-4CE0-8394-09BD7DB0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90160"/>
            <a:ext cx="6048672" cy="35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E52BFFC8-6A6A-4645-A25C-3235EFBC6E6B}"/>
              </a:ext>
            </a:extLst>
          </p:cNvPr>
          <p:cNvGrpSpPr/>
          <p:nvPr/>
        </p:nvGrpSpPr>
        <p:grpSpPr>
          <a:xfrm>
            <a:off x="1331640" y="1412776"/>
            <a:ext cx="5112568" cy="72008"/>
            <a:chOff x="2195736" y="3212976"/>
            <a:chExt cx="6840760" cy="72008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6234B1AB-FE12-4F83-B1AE-7A47092D608D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20728A57-2906-4CEF-BB0C-7A1104D5FB6F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6D96E181-40C8-4633-B8D3-3BFD4CD40D09}"/>
              </a:ext>
            </a:extLst>
          </p:cNvPr>
          <p:cNvGrpSpPr/>
          <p:nvPr/>
        </p:nvGrpSpPr>
        <p:grpSpPr>
          <a:xfrm>
            <a:off x="7308304" y="1916832"/>
            <a:ext cx="1512168" cy="72008"/>
            <a:chOff x="2195736" y="3212976"/>
            <a:chExt cx="6840760" cy="72008"/>
          </a:xfrm>
        </p:grpSpPr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3B48B27B-4CB8-449B-9063-87A5BE480A9A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814F2F72-2BCC-4663-A59C-4124E3907ACA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6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91DEE24-0BC4-4198-A27B-A21D2044D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8" t="41600" r="8242" b="37401"/>
          <a:stretch/>
        </p:blipFill>
        <p:spPr>
          <a:xfrm>
            <a:off x="39048" y="0"/>
            <a:ext cx="9104952" cy="1916832"/>
          </a:xfrm>
          <a:prstGeom prst="rect">
            <a:avLst/>
          </a:prstGeom>
        </p:spPr>
      </p:pic>
      <p:pic>
        <p:nvPicPr>
          <p:cNvPr id="4098" name="Picture 2" descr="הבורסה בת&quot;א / צילום: איל יצהר">
            <a:extLst>
              <a:ext uri="{FF2B5EF4-FFF2-40B4-BE49-F238E27FC236}">
                <a16:creationId xmlns:a16="http://schemas.microsoft.com/office/drawing/2014/main" id="{997E0930-0C1E-4801-BF6A-5C0937874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/>
          <a:stretch/>
        </p:blipFill>
        <p:spPr bwMode="auto">
          <a:xfrm>
            <a:off x="47238" y="1988840"/>
            <a:ext cx="9085965" cy="49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85F3531C-5CA1-4B24-AC19-6F7E8BD0AC95}"/>
              </a:ext>
            </a:extLst>
          </p:cNvPr>
          <p:cNvGrpSpPr/>
          <p:nvPr/>
        </p:nvGrpSpPr>
        <p:grpSpPr>
          <a:xfrm>
            <a:off x="1547664" y="692696"/>
            <a:ext cx="5112568" cy="72008"/>
            <a:chOff x="2195736" y="3212976"/>
            <a:chExt cx="6840760" cy="72008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C06BEB9-84CC-4834-A992-65BF93653596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BA22B64D-04F6-48E2-B4BB-C43CD2893CD4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DDCA3E3-D8C8-44FF-AE68-B2C254C72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25" t="31100" r="4640" b="43226"/>
          <a:stretch/>
        </p:blipFill>
        <p:spPr>
          <a:xfrm>
            <a:off x="0" y="-11041"/>
            <a:ext cx="9137647" cy="5840374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F3290F2-7778-40DF-9467-060D14644C34}"/>
              </a:ext>
            </a:extLst>
          </p:cNvPr>
          <p:cNvGrpSpPr/>
          <p:nvPr/>
        </p:nvGrpSpPr>
        <p:grpSpPr>
          <a:xfrm>
            <a:off x="611560" y="1268760"/>
            <a:ext cx="5688632" cy="72008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C8142765-B298-4895-9173-35E3307CA1F7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7A7548D2-578C-45F2-8958-FAEFC66F62A2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2230AC0-180D-4DF1-A0C0-34F30499C0AA}"/>
              </a:ext>
            </a:extLst>
          </p:cNvPr>
          <p:cNvGrpSpPr/>
          <p:nvPr/>
        </p:nvGrpSpPr>
        <p:grpSpPr>
          <a:xfrm>
            <a:off x="1403648" y="1988840"/>
            <a:ext cx="7456870" cy="83638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4B4BF6B7-EF7E-40B0-80B6-5D3FCECAED01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8FB73D73-207B-4975-B7ED-7FD5700F6AD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593F8A1-1EAF-4CE4-A871-DB6B268276A6}"/>
              </a:ext>
            </a:extLst>
          </p:cNvPr>
          <p:cNvGrpSpPr/>
          <p:nvPr/>
        </p:nvGrpSpPr>
        <p:grpSpPr>
          <a:xfrm>
            <a:off x="6300191" y="2837137"/>
            <a:ext cx="2592983" cy="87801"/>
            <a:chOff x="2195736" y="3212976"/>
            <a:chExt cx="6840760" cy="72008"/>
          </a:xfrm>
        </p:grpSpPr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BC0DD2A8-D755-4B07-A1ED-DAD8DDA6366E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89C6DB15-9E65-4FFF-9322-BB366F93C476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3D1BA974-7EF6-4131-BCA0-79B746B63EC6}"/>
              </a:ext>
            </a:extLst>
          </p:cNvPr>
          <p:cNvGrpSpPr/>
          <p:nvPr/>
        </p:nvGrpSpPr>
        <p:grpSpPr>
          <a:xfrm>
            <a:off x="611560" y="3933062"/>
            <a:ext cx="6984243" cy="72881"/>
            <a:chOff x="2195736" y="3212976"/>
            <a:chExt cx="6840760" cy="72008"/>
          </a:xfrm>
        </p:grpSpPr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AFF1ED79-CCB5-4D51-BAB2-4B8EA48353B5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E847364A-0ED5-43D5-91CA-3AC489B9D10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49D3DF57-12AA-43F2-AB2B-6D3CC7519EEB}"/>
              </a:ext>
            </a:extLst>
          </p:cNvPr>
          <p:cNvGrpSpPr/>
          <p:nvPr/>
        </p:nvGrpSpPr>
        <p:grpSpPr>
          <a:xfrm>
            <a:off x="7595803" y="4461555"/>
            <a:ext cx="1238482" cy="66902"/>
            <a:chOff x="2195736" y="3212976"/>
            <a:chExt cx="6840760" cy="72008"/>
          </a:xfrm>
        </p:grpSpPr>
        <p:cxnSp>
          <p:nvCxnSpPr>
            <p:cNvPr id="19" name="מחבר ישר 18">
              <a:extLst>
                <a:ext uri="{FF2B5EF4-FFF2-40B4-BE49-F238E27FC236}">
                  <a16:creationId xmlns:a16="http://schemas.microsoft.com/office/drawing/2014/main" id="{11433F31-0B3D-4340-AA8B-7C3FE982A2BF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19">
              <a:extLst>
                <a:ext uri="{FF2B5EF4-FFF2-40B4-BE49-F238E27FC236}">
                  <a16:creationId xmlns:a16="http://schemas.microsoft.com/office/drawing/2014/main" id="{AC50D65A-772C-426C-9A2E-CF6E3CF1F45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7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699BCC-122F-4A16-81BA-813F790DE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1" t="37400" r="3801" b="32150"/>
          <a:stretch/>
        </p:blipFill>
        <p:spPr>
          <a:xfrm>
            <a:off x="0" y="15812"/>
            <a:ext cx="9144000" cy="3399692"/>
          </a:xfrm>
          <a:prstGeom prst="rect">
            <a:avLst/>
          </a:prstGeom>
        </p:spPr>
      </p:pic>
      <p:pic>
        <p:nvPicPr>
          <p:cNvPr id="2050" name="Picture 2" descr="חברת וויזאייר">
            <a:extLst>
              <a:ext uri="{FF2B5EF4-FFF2-40B4-BE49-F238E27FC236}">
                <a16:creationId xmlns:a16="http://schemas.microsoft.com/office/drawing/2014/main" id="{2DA547A1-8E2E-4EC7-A099-FAA36654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93" y="3409221"/>
            <a:ext cx="5878413" cy="3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D4EC4E50-7D0B-4CA6-AD29-BF490A510193}"/>
              </a:ext>
            </a:extLst>
          </p:cNvPr>
          <p:cNvGrpSpPr/>
          <p:nvPr/>
        </p:nvGrpSpPr>
        <p:grpSpPr>
          <a:xfrm>
            <a:off x="2483768" y="653346"/>
            <a:ext cx="6251260" cy="75997"/>
            <a:chOff x="2195736" y="3212976"/>
            <a:chExt cx="6840760" cy="72008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389F34E-90A3-4040-BBED-6C4414792D4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3C66F7AF-9FC1-49FB-AEFF-66185E97DBE2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8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נמל התעופה בן גוריון ריק מנוסעים / צילום: RAMI AMICHAY, רויטרס">
            <a:extLst>
              <a:ext uri="{FF2B5EF4-FFF2-40B4-BE49-F238E27FC236}">
                <a16:creationId xmlns:a16="http://schemas.microsoft.com/office/drawing/2014/main" id="{81A51CAC-2130-41F1-8FAB-E3E6C723A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9"/>
          <a:stretch/>
        </p:blipFill>
        <p:spPr bwMode="auto">
          <a:xfrm>
            <a:off x="-1" y="1124744"/>
            <a:ext cx="9226963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7177546-EC06-4CB5-BF47-694DEF915823}"/>
              </a:ext>
            </a:extLst>
          </p:cNvPr>
          <p:cNvSpPr txBox="1"/>
          <p:nvPr/>
        </p:nvSpPr>
        <p:spPr>
          <a:xfrm>
            <a:off x="250825" y="188913"/>
            <a:ext cx="86423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נמל התעופה בן גוריון – ריק מנוסעים!</a:t>
            </a:r>
          </a:p>
        </p:txBody>
      </p:sp>
    </p:spTree>
    <p:extLst>
      <p:ext uri="{BB962C8B-B14F-4D97-AF65-F5344CB8AC3E}">
        <p14:creationId xmlns:p14="http://schemas.microsoft.com/office/powerpoint/2010/main" val="1156460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C25F08B-D559-4ED9-8C5D-D0BD88E54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0" t="35300" r="5480" b="31100"/>
          <a:stretch/>
        </p:blipFill>
        <p:spPr>
          <a:xfrm>
            <a:off x="0" y="2509123"/>
            <a:ext cx="9144000" cy="418011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25054F5-EE3E-4BEB-9A4E-9AA237C7B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80" t="31100" r="12201" b="16400"/>
          <a:stretch/>
        </p:blipFill>
        <p:spPr>
          <a:xfrm>
            <a:off x="-205997" y="2869"/>
            <a:ext cx="4070623" cy="323065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8F96E6E-EADE-4A7A-93A5-30FF3DB02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33" t="25850" r="2121" b="57350"/>
          <a:stretch/>
        </p:blipFill>
        <p:spPr>
          <a:xfrm>
            <a:off x="3851920" y="-7428"/>
            <a:ext cx="5321790" cy="1924260"/>
          </a:xfrm>
          <a:prstGeom prst="rect">
            <a:avLst/>
          </a:prstGeom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A9D5C2DA-13F6-4EAD-A3D0-6E69F6660B62}"/>
              </a:ext>
            </a:extLst>
          </p:cNvPr>
          <p:cNvGrpSpPr/>
          <p:nvPr/>
        </p:nvGrpSpPr>
        <p:grpSpPr>
          <a:xfrm>
            <a:off x="301748" y="3933056"/>
            <a:ext cx="3055132" cy="79386"/>
            <a:chOff x="2195736" y="3212976"/>
            <a:chExt cx="6840760" cy="72008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DBF5F594-1978-431E-ABDE-F5A4C1E12E37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96E85534-BA74-40F1-B19E-4D0AFB0CDACA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57FD72E2-ABEC-4BC6-A0AC-A3AFD2DDF937}"/>
              </a:ext>
            </a:extLst>
          </p:cNvPr>
          <p:cNvGrpSpPr/>
          <p:nvPr/>
        </p:nvGrpSpPr>
        <p:grpSpPr>
          <a:xfrm>
            <a:off x="4860032" y="4496460"/>
            <a:ext cx="4008581" cy="84668"/>
            <a:chOff x="2195736" y="3212976"/>
            <a:chExt cx="6840760" cy="72008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C6DA48E2-06C8-41BD-A201-74D017F90D0C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A23ACD60-330A-40CE-9BDF-8DD49CC8F5A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1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5E98789-2927-4B7B-9A54-D7EADF6A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B48427C-A194-498A-83F3-370BFAC05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0" t="26901" r="18080" b="51050"/>
          <a:stretch/>
        </p:blipFill>
        <p:spPr>
          <a:xfrm>
            <a:off x="0" y="0"/>
            <a:ext cx="9144000" cy="3254644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A3C7E04F-83E4-4CBF-A118-A7C242AD2AF1}"/>
              </a:ext>
            </a:extLst>
          </p:cNvPr>
          <p:cNvGrpSpPr/>
          <p:nvPr/>
        </p:nvGrpSpPr>
        <p:grpSpPr>
          <a:xfrm>
            <a:off x="827584" y="620689"/>
            <a:ext cx="4595076" cy="72008"/>
            <a:chOff x="2195736" y="3212976"/>
            <a:chExt cx="6840760" cy="72008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9810C2C-3322-47DD-A39F-8C90F26C11C9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188700E9-0F0E-45FC-8BC6-A6890933E9E3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35F8DA2B-41A0-4C7E-8AF0-C5137F73385B}"/>
              </a:ext>
            </a:extLst>
          </p:cNvPr>
          <p:cNvGrpSpPr/>
          <p:nvPr/>
        </p:nvGrpSpPr>
        <p:grpSpPr>
          <a:xfrm>
            <a:off x="7092280" y="1131607"/>
            <a:ext cx="1779852" cy="76304"/>
            <a:chOff x="2195736" y="3212976"/>
            <a:chExt cx="6840760" cy="7200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669F7C58-4D62-4759-9C25-0D01E43735CB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620D1A5B-361F-4D48-9CAE-6B0809332923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69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86EE552-FC29-4F2A-922D-79C2CC078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0" t="34410" r="27320" b="53150"/>
          <a:stretch/>
        </p:blipFill>
        <p:spPr>
          <a:xfrm>
            <a:off x="0" y="1340768"/>
            <a:ext cx="9137316" cy="200463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927C8E6-8C4C-4431-8C2D-4154C8B3B737}"/>
              </a:ext>
            </a:extLst>
          </p:cNvPr>
          <p:cNvSpPr txBox="1"/>
          <p:nvPr/>
        </p:nvSpPr>
        <p:spPr>
          <a:xfrm>
            <a:off x="340084" y="182808"/>
            <a:ext cx="8569647" cy="12464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4500"/>
              </a:lnSpc>
            </a:pPr>
            <a:r>
              <a:rPr lang="he-IL" sz="4400" b="1" dirty="0">
                <a:latin typeface="David" pitchFamily="34" charset="-79"/>
              </a:rPr>
              <a:t>נתניהו: "סוגרים את בתי הספר </a:t>
            </a:r>
            <a:br>
              <a:rPr lang="en-US" sz="4400" b="1" dirty="0">
                <a:latin typeface="David" pitchFamily="34" charset="-79"/>
              </a:rPr>
            </a:br>
            <a:r>
              <a:rPr lang="he-IL" sz="4400" b="1" dirty="0">
                <a:latin typeface="David" pitchFamily="34" charset="-79"/>
              </a:rPr>
              <a:t>                ואת האוניברסיטאות"</a:t>
            </a:r>
          </a:p>
        </p:txBody>
      </p:sp>
      <p:pic>
        <p:nvPicPr>
          <p:cNvPr id="11266" name="Picture 2" descr="תוצאת תמונה עבור כיתה ריקה ללא תלמידים">
            <a:extLst>
              <a:ext uri="{FF2B5EF4-FFF2-40B4-BE49-F238E27FC236}">
                <a16:creationId xmlns:a16="http://schemas.microsoft.com/office/drawing/2014/main" id="{022AC73E-854D-4969-89A7-43FEE05B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3429000"/>
            <a:ext cx="5976664" cy="34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8F7440D8-094A-4EAD-B5B7-E1AAABE0582E}"/>
              </a:ext>
            </a:extLst>
          </p:cNvPr>
          <p:cNvGrpSpPr/>
          <p:nvPr/>
        </p:nvGrpSpPr>
        <p:grpSpPr>
          <a:xfrm>
            <a:off x="1907704" y="734047"/>
            <a:ext cx="4818282" cy="73674"/>
            <a:chOff x="2195736" y="3212976"/>
            <a:chExt cx="6840760" cy="72008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75F28D50-5255-44D0-8031-0B994A6EE97C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1F85AE09-D705-497B-B00B-B308F5210F33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8E955E0-4BEA-4AE3-945F-3FE0B87E4C19}"/>
              </a:ext>
            </a:extLst>
          </p:cNvPr>
          <p:cNvGrpSpPr/>
          <p:nvPr/>
        </p:nvGrpSpPr>
        <p:grpSpPr>
          <a:xfrm>
            <a:off x="1691680" y="1303931"/>
            <a:ext cx="4710270" cy="82910"/>
            <a:chOff x="2195736" y="3212976"/>
            <a:chExt cx="6840760" cy="72008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FC6EAB2F-2115-4ACA-8B7C-77B29BF90840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A10DE384-5099-4A1F-95AC-30431D82CE2E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32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F684C1C-57F0-4325-868F-E68A60B5D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0" t="33202" r="30031" b="36809"/>
          <a:stretch/>
        </p:blipFill>
        <p:spPr>
          <a:xfrm>
            <a:off x="265396" y="1196752"/>
            <a:ext cx="8628497" cy="48245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DA78EFE-7150-43D5-82DF-5D7288CB8EDD}"/>
              </a:ext>
            </a:extLst>
          </p:cNvPr>
          <p:cNvSpPr txBox="1"/>
          <p:nvPr/>
        </p:nvSpPr>
        <p:spPr>
          <a:xfrm>
            <a:off x="265396" y="5944884"/>
            <a:ext cx="84830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David" pitchFamily="34" charset="-79"/>
                <a:cs typeface="David" pitchFamily="34" charset="-79"/>
              </a:rPr>
              <a:t>תפילה למניעת הדבקה ולרפואה!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C92E696-91BB-419B-8CC5-2E5BAC364AC8}"/>
              </a:ext>
            </a:extLst>
          </p:cNvPr>
          <p:cNvSpPr txBox="1"/>
          <p:nvPr/>
        </p:nvSpPr>
        <p:spPr>
          <a:xfrm>
            <a:off x="1123260" y="232772"/>
            <a:ext cx="691276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b="1" spc="500" dirty="0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מה נשאר לעשות</a:t>
            </a:r>
            <a:r>
              <a:rPr lang="he-IL" sz="6600" b="1" spc="500" dirty="0">
                <a:ln>
                  <a:solidFill>
                    <a:srgbClr val="FF0000"/>
                  </a:solidFill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30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96DA9C-59AB-4A5E-9231-5554FE9D0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1483" r="29765" b="17379"/>
          <a:stretch/>
        </p:blipFill>
        <p:spPr>
          <a:xfrm>
            <a:off x="1043608" y="418734"/>
            <a:ext cx="7344816" cy="641502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5A57527-7E2D-4B87-A941-EB1CCFF1E40B}"/>
              </a:ext>
            </a:extLst>
          </p:cNvPr>
          <p:cNvSpPr txBox="1"/>
          <p:nvPr/>
        </p:nvSpPr>
        <p:spPr>
          <a:xfrm>
            <a:off x="1511660" y="24243"/>
            <a:ext cx="61206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spc="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נגיף הקורונה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C45D73F-AF4B-400D-B715-415754BC974A}"/>
              </a:ext>
            </a:extLst>
          </p:cNvPr>
          <p:cNvSpPr txBox="1"/>
          <p:nvPr/>
        </p:nvSpPr>
        <p:spPr>
          <a:xfrm>
            <a:off x="1910914" y="6023029"/>
            <a:ext cx="53253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spc="80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David" pitchFamily="34" charset="-79"/>
                <a:cs typeface="David" pitchFamily="34" charset="-79"/>
              </a:rPr>
              <a:t>מיליונית מילימטר</a:t>
            </a:r>
          </a:p>
        </p:txBody>
      </p:sp>
      <p:sp>
        <p:nvSpPr>
          <p:cNvPr id="6" name="אליפסה 5">
            <a:extLst>
              <a:ext uri="{FF2B5EF4-FFF2-40B4-BE49-F238E27FC236}">
                <a16:creationId xmlns:a16="http://schemas.microsoft.com/office/drawing/2014/main" id="{CA45A271-07C5-46BF-96EE-D7B05E88139B}"/>
              </a:ext>
            </a:extLst>
          </p:cNvPr>
          <p:cNvSpPr/>
          <p:nvPr/>
        </p:nvSpPr>
        <p:spPr>
          <a:xfrm rot="792047">
            <a:off x="3546463" y="4725144"/>
            <a:ext cx="792088" cy="120032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680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ביבי ומגיפת הקורונה">
            <a:hlinkClick r:id="" action="ppaction://media"/>
            <a:extLst>
              <a:ext uri="{FF2B5EF4-FFF2-40B4-BE49-F238E27FC236}">
                <a16:creationId xmlns:a16="http://schemas.microsoft.com/office/drawing/2014/main" id="{448323EC-911B-4122-BE6E-47FB0B225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BF392CF-FE6A-4494-B0E9-8BD392AC378C}"/>
              </a:ext>
            </a:extLst>
          </p:cNvPr>
          <p:cNvSpPr txBox="1"/>
          <p:nvPr/>
        </p:nvSpPr>
        <p:spPr>
          <a:xfrm>
            <a:off x="0" y="736828"/>
            <a:ext cx="9144000" cy="1107996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0800" prstMaterial="matte">
              <a:bevelT w="38100" h="381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6000" b="1" spc="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מגפת הקורונה בעולם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9ACCCA7-4D1D-4D5A-9E59-EC094DD6F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0" t="56300" r="18081" b="30050"/>
          <a:stretch/>
        </p:blipFill>
        <p:spPr>
          <a:xfrm>
            <a:off x="852202" y="1511890"/>
            <a:ext cx="8052595" cy="1203260"/>
          </a:xfrm>
          <a:prstGeom prst="rect">
            <a:avLst/>
          </a:prstGeom>
        </p:spPr>
      </p:pic>
      <p:pic>
        <p:nvPicPr>
          <p:cNvPr id="5122" name="Picture 2" descr="Image result for world map">
            <a:extLst>
              <a:ext uri="{FF2B5EF4-FFF2-40B4-BE49-F238E27FC236}">
                <a16:creationId xmlns:a16="http://schemas.microsoft.com/office/drawing/2014/main" id="{BE41F17E-8D19-4B6B-810E-78FC9A06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8" y="2856855"/>
            <a:ext cx="7371084" cy="38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42D60E51-1958-4979-8D92-69C8739E322F}"/>
              </a:ext>
            </a:extLst>
          </p:cNvPr>
          <p:cNvGrpSpPr/>
          <p:nvPr/>
        </p:nvGrpSpPr>
        <p:grpSpPr>
          <a:xfrm>
            <a:off x="323528" y="1470037"/>
            <a:ext cx="8565918" cy="76541"/>
            <a:chOff x="2195736" y="3212976"/>
            <a:chExt cx="6840760" cy="7200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3CC39733-A044-4EEA-B51F-C451FEFD4D1D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170A3C10-844B-4C24-B8BD-9939EC3F487F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157857C-450D-456B-B8A1-9DCFEC55B6F6}"/>
              </a:ext>
            </a:extLst>
          </p:cNvPr>
          <p:cNvSpPr txBox="1"/>
          <p:nvPr/>
        </p:nvSpPr>
        <p:spPr>
          <a:xfrm>
            <a:off x="-96777" y="852587"/>
            <a:ext cx="9036495" cy="6302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4500"/>
              </a:lnSpc>
            </a:pPr>
            <a:r>
              <a:rPr lang="he-IL" sz="3400" b="1" dirty="0">
                <a:latin typeface="David" pitchFamily="34" charset="-79"/>
              </a:rPr>
              <a:t>ארגון הבריאות העולמי: הקורונה - מגפה עולמית!</a:t>
            </a:r>
          </a:p>
        </p:txBody>
      </p:sp>
    </p:spTree>
    <p:extLst>
      <p:ext uri="{BB962C8B-B14F-4D97-AF65-F5344CB8AC3E}">
        <p14:creationId xmlns:p14="http://schemas.microsoft.com/office/powerpoint/2010/main" val="19309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3D928E1-5D48-4E97-ADD6-F7401C7ED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" y="1102098"/>
            <a:ext cx="9144000" cy="572896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79D2B85-86DA-4420-83BC-9F7DEDD0193E}"/>
              </a:ext>
            </a:extLst>
          </p:cNvPr>
          <p:cNvSpPr txBox="1"/>
          <p:nvPr/>
        </p:nvSpPr>
        <p:spPr>
          <a:xfrm>
            <a:off x="399152" y="208060"/>
            <a:ext cx="84969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spc="3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איצטדיון</a:t>
            </a:r>
            <a:r>
              <a:rPr lang="he-IL" sz="4400" b="1" spc="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 שהומר לבית חולים בסין</a:t>
            </a:r>
          </a:p>
        </p:txBody>
      </p:sp>
    </p:spTree>
    <p:extLst>
      <p:ext uri="{BB962C8B-B14F-4D97-AF65-F5344CB8AC3E}">
        <p14:creationId xmlns:p14="http://schemas.microsoft.com/office/powerpoint/2010/main" val="2835160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54682D-E47F-4568-B9F9-6B8A7BA62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r="5113"/>
          <a:stretch/>
        </p:blipFill>
        <p:spPr>
          <a:xfrm>
            <a:off x="41323" y="908720"/>
            <a:ext cx="9102677" cy="594928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7D7629A-21E3-4EAB-87FA-6F58935FB31B}"/>
              </a:ext>
            </a:extLst>
          </p:cNvPr>
          <p:cNvSpPr txBox="1"/>
          <p:nvPr/>
        </p:nvSpPr>
        <p:spPr>
          <a:xfrm>
            <a:off x="467544" y="188913"/>
            <a:ext cx="82809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spc="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בניסיון להדביר את הנגיף!</a:t>
            </a:r>
          </a:p>
        </p:txBody>
      </p:sp>
    </p:spTree>
    <p:extLst>
      <p:ext uri="{BB962C8B-B14F-4D97-AF65-F5344CB8AC3E}">
        <p14:creationId xmlns:p14="http://schemas.microsoft.com/office/powerpoint/2010/main" val="150576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96BFFEAC-6125-472D-8F63-BE8E4EAF0A71}"/>
              </a:ext>
            </a:extLst>
          </p:cNvPr>
          <p:cNvGrpSpPr/>
          <p:nvPr/>
        </p:nvGrpSpPr>
        <p:grpSpPr>
          <a:xfrm>
            <a:off x="125" y="-99392"/>
            <a:ext cx="9270252" cy="6286331"/>
            <a:chOff x="125" y="-99392"/>
            <a:chExt cx="9270252" cy="6286331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8DD23646-D6B2-4F5A-B5AA-F9DEA306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642" t="30390" b="14983"/>
            <a:stretch/>
          </p:blipFill>
          <p:spPr>
            <a:xfrm>
              <a:off x="125" y="-99392"/>
              <a:ext cx="4787553" cy="2808313"/>
            </a:xfrm>
            <a:prstGeom prst="rect">
              <a:avLst/>
            </a:prstGeom>
          </p:spPr>
        </p:pic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96E63FE8-ECD1-4A95-B301-2BA088D4B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9" t="30390" r="52949" b="14983"/>
            <a:stretch/>
          </p:blipFill>
          <p:spPr>
            <a:xfrm>
              <a:off x="3995936" y="0"/>
              <a:ext cx="5274441" cy="6186939"/>
            </a:xfrm>
            <a:prstGeom prst="rect">
              <a:avLst/>
            </a:prstGeom>
          </p:spPr>
        </p:pic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13827109-9EC9-494E-9A0F-9A714ED3A4BF}"/>
                </a:ext>
              </a:extLst>
            </p:cNvPr>
            <p:cNvSpPr/>
            <p:nvPr/>
          </p:nvSpPr>
          <p:spPr>
            <a:xfrm>
              <a:off x="4239726" y="5301208"/>
              <a:ext cx="314058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8E8B2D48-D2A6-43AB-9D7B-A79F44EC564B}"/>
              </a:ext>
            </a:extLst>
          </p:cNvPr>
          <p:cNvGrpSpPr/>
          <p:nvPr/>
        </p:nvGrpSpPr>
        <p:grpSpPr>
          <a:xfrm>
            <a:off x="4572000" y="764704"/>
            <a:ext cx="4353069" cy="72008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7B747889-B613-4CCC-91FE-75F35868245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8445E4CB-E9C8-4D46-8CDE-CDE6C93C90E5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523539F-9EBA-4D75-B7D4-AB930BD5478B}"/>
              </a:ext>
            </a:extLst>
          </p:cNvPr>
          <p:cNvGrpSpPr/>
          <p:nvPr/>
        </p:nvGrpSpPr>
        <p:grpSpPr>
          <a:xfrm>
            <a:off x="4353194" y="1988840"/>
            <a:ext cx="4787553" cy="85620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4D2CA4C1-BAA2-4BFA-A9AF-84F52B4EEC49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8DA11DB5-0C8D-4952-B03D-DCC4AD18A1E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E6805957-65C9-4713-8F92-BCDA6D14CDC2}"/>
              </a:ext>
            </a:extLst>
          </p:cNvPr>
          <p:cNvGrpSpPr/>
          <p:nvPr/>
        </p:nvGrpSpPr>
        <p:grpSpPr>
          <a:xfrm>
            <a:off x="5148064" y="1354379"/>
            <a:ext cx="3838894" cy="78635"/>
            <a:chOff x="2195736" y="3212976"/>
            <a:chExt cx="6840760" cy="72008"/>
          </a:xfrm>
        </p:grpSpPr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F252AE70-4A42-4CA9-A23F-BF113C4CFE3A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2D658A2B-C0C2-43E2-8088-CF509A23C4E5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78E42448-4E17-4F8D-A0C0-8EA80A5E250E}"/>
              </a:ext>
            </a:extLst>
          </p:cNvPr>
          <p:cNvGrpSpPr/>
          <p:nvPr/>
        </p:nvGrpSpPr>
        <p:grpSpPr>
          <a:xfrm>
            <a:off x="7596335" y="2623695"/>
            <a:ext cx="1544411" cy="85057"/>
            <a:chOff x="2195736" y="3212976"/>
            <a:chExt cx="6840760" cy="72008"/>
          </a:xfrm>
        </p:grpSpPr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190B747D-E089-4E52-9592-7C99FE6FEA55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2CB00D47-E2E0-4BB8-91B6-3C533070DE29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23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F877699-A8F6-49C4-94B1-580022DD9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" t="31100" r="60080" b="21650"/>
          <a:stretch/>
        </p:blipFill>
        <p:spPr>
          <a:xfrm>
            <a:off x="1115616" y="-44874"/>
            <a:ext cx="6984776" cy="6832933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BDBD445-9335-4371-A64A-09AF55A6DA5E}"/>
              </a:ext>
            </a:extLst>
          </p:cNvPr>
          <p:cNvGrpSpPr/>
          <p:nvPr/>
        </p:nvGrpSpPr>
        <p:grpSpPr>
          <a:xfrm>
            <a:off x="1763688" y="5634396"/>
            <a:ext cx="2289023" cy="67904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D7DA32BC-60D1-4808-A71B-CD10362A60EF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2565DD03-E643-4EE0-9DD7-8C8DD915472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FDEB723-A3B8-47EF-9D56-CE3E16B6E459}"/>
              </a:ext>
            </a:extLst>
          </p:cNvPr>
          <p:cNvGrpSpPr/>
          <p:nvPr/>
        </p:nvGrpSpPr>
        <p:grpSpPr>
          <a:xfrm>
            <a:off x="7164288" y="6093296"/>
            <a:ext cx="683568" cy="72008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B87962CF-F5D9-4637-8D17-B31AAB4A52A2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A1C01861-272C-4526-8DEF-423560F1A15D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8436BEA-C5D1-4E15-86F7-8DFF7465D53E}"/>
              </a:ext>
            </a:extLst>
          </p:cNvPr>
          <p:cNvGrpSpPr/>
          <p:nvPr/>
        </p:nvGrpSpPr>
        <p:grpSpPr>
          <a:xfrm>
            <a:off x="1331640" y="4607275"/>
            <a:ext cx="6516216" cy="73907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89D86C69-3A79-41D4-A7FA-25F2482012B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E6712EB9-F6FF-4D72-912B-DADC2345125F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89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7E6B95-8B74-46FC-9ADF-5FD9D5A00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0" t="38450" b="42650"/>
          <a:stretch/>
        </p:blipFill>
        <p:spPr>
          <a:xfrm>
            <a:off x="-37315" y="4221088"/>
            <a:ext cx="9218629" cy="203540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568B3A9-A45E-4FE9-9272-1F09FDF925FD}"/>
              </a:ext>
            </a:extLst>
          </p:cNvPr>
          <p:cNvSpPr txBox="1"/>
          <p:nvPr/>
        </p:nvSpPr>
        <p:spPr>
          <a:xfrm>
            <a:off x="250825" y="188913"/>
            <a:ext cx="86423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הקורונה - אסון באיטליה!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9AB0DFE-8812-43B6-808D-A524B70B9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0" t="39500" r="4641" b="32150"/>
          <a:stretch/>
        </p:blipFill>
        <p:spPr>
          <a:xfrm>
            <a:off x="4108476" y="1296144"/>
            <a:ext cx="5144044" cy="2276872"/>
          </a:xfrm>
          <a:prstGeom prst="rect">
            <a:avLst/>
          </a:prstGeom>
        </p:spPr>
      </p:pic>
      <p:pic>
        <p:nvPicPr>
          <p:cNvPr id="5" name="Picture 2" descr="תוצאת תמונה עבור דגל איטליה">
            <a:extLst>
              <a:ext uri="{FF2B5EF4-FFF2-40B4-BE49-F238E27FC236}">
                <a16:creationId xmlns:a16="http://schemas.microsoft.com/office/drawing/2014/main" id="{11FC4A6B-30F4-43BA-AD89-E9477398A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29693" b="17518"/>
          <a:stretch/>
        </p:blipFill>
        <p:spPr bwMode="auto">
          <a:xfrm>
            <a:off x="0" y="1296144"/>
            <a:ext cx="393394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06A2CE8-0E62-4254-A137-F737DD738144}"/>
              </a:ext>
            </a:extLst>
          </p:cNvPr>
          <p:cNvGrpSpPr/>
          <p:nvPr/>
        </p:nvGrpSpPr>
        <p:grpSpPr>
          <a:xfrm>
            <a:off x="4211960" y="1852648"/>
            <a:ext cx="3407240" cy="64287"/>
            <a:chOff x="2195736" y="3212976"/>
            <a:chExt cx="6840760" cy="7200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48C395DB-293E-4A7F-B463-15A88FB99F30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D8D6A226-01D2-4F64-BBB4-A06C7690CD2C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0766CA4-36F4-40E5-8B8D-BA498C632B95}"/>
              </a:ext>
            </a:extLst>
          </p:cNvPr>
          <p:cNvGrpSpPr/>
          <p:nvPr/>
        </p:nvGrpSpPr>
        <p:grpSpPr>
          <a:xfrm>
            <a:off x="6516216" y="2336800"/>
            <a:ext cx="2543144" cy="64877"/>
            <a:chOff x="2195736" y="3212976"/>
            <a:chExt cx="6840760" cy="72008"/>
          </a:xfrm>
        </p:grpSpPr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0BD0EE2C-2A0D-4DB7-950C-013068564C58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D746326E-8B21-45A8-BF5B-96CF44B7D576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A77E3B10-A36F-45BC-B104-500568AEBE4F}"/>
              </a:ext>
            </a:extLst>
          </p:cNvPr>
          <p:cNvGrpSpPr/>
          <p:nvPr/>
        </p:nvGrpSpPr>
        <p:grpSpPr>
          <a:xfrm>
            <a:off x="695399" y="4725144"/>
            <a:ext cx="2543144" cy="84211"/>
            <a:chOff x="2195736" y="3212976"/>
            <a:chExt cx="6840760" cy="72008"/>
          </a:xfrm>
        </p:grpSpPr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74B46842-B1C8-42A5-BEE4-F1E8F2B22D5C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DA85BFB8-4130-4FE5-AFA1-8292D5AB43F8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5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C62D916-7ECF-4893-906D-7B190BC15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24" t="40196" b="20586"/>
          <a:stretch/>
        </p:blipFill>
        <p:spPr>
          <a:xfrm>
            <a:off x="457310" y="2502389"/>
            <a:ext cx="7901558" cy="451647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667A879-04A4-444D-A4DB-A7F1D6B21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" t="40196" r="38576" b="28990"/>
          <a:stretch/>
        </p:blipFill>
        <p:spPr>
          <a:xfrm>
            <a:off x="-34018" y="-27384"/>
            <a:ext cx="9142522" cy="2664295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0D97E28-9804-4783-8496-997B077DD88F}"/>
              </a:ext>
            </a:extLst>
          </p:cNvPr>
          <p:cNvGrpSpPr/>
          <p:nvPr/>
        </p:nvGrpSpPr>
        <p:grpSpPr>
          <a:xfrm>
            <a:off x="7100736" y="1225396"/>
            <a:ext cx="1785699" cy="64769"/>
            <a:chOff x="2159051" y="3212976"/>
            <a:chExt cx="6877445" cy="102012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6F3FFF13-3265-4FB3-BE55-DAE55BBA8B3F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332EB9AD-1690-4F56-8F92-8FEB172536F2}"/>
                </a:ext>
              </a:extLst>
            </p:cNvPr>
            <p:cNvCxnSpPr/>
            <p:nvPr/>
          </p:nvCxnSpPr>
          <p:spPr>
            <a:xfrm>
              <a:off x="2159051" y="3314988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CDCEE679-7BD4-4D95-B261-0EFE88AE2F67}"/>
              </a:ext>
            </a:extLst>
          </p:cNvPr>
          <p:cNvGrpSpPr/>
          <p:nvPr/>
        </p:nvGrpSpPr>
        <p:grpSpPr>
          <a:xfrm>
            <a:off x="254284" y="715547"/>
            <a:ext cx="8565918" cy="76541"/>
            <a:chOff x="2195736" y="3212976"/>
            <a:chExt cx="6840760" cy="7200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1AF64DF8-739C-4C25-A866-2EDAE4210284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E97A3D65-4461-4DD3-9477-F1DC8E14897A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59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CC858CA-9864-42D5-9576-EA53B2938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1" t="21651" r="2961" b="20601"/>
          <a:stretch/>
        </p:blipFill>
        <p:spPr>
          <a:xfrm>
            <a:off x="-73245" y="-1288"/>
            <a:ext cx="9217245" cy="6670375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FA9BF24-FD46-4DE0-8A6B-B0DFEF63E4AF}"/>
              </a:ext>
            </a:extLst>
          </p:cNvPr>
          <p:cNvGrpSpPr/>
          <p:nvPr/>
        </p:nvGrpSpPr>
        <p:grpSpPr>
          <a:xfrm>
            <a:off x="4211960" y="620688"/>
            <a:ext cx="4818282" cy="73674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9F8B31BC-E390-4625-8B5F-0886A5F83E89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7A64F5ED-7BC5-4C15-AC49-0E1C6BA9DDB3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34E8BC9-75A7-4703-9F5A-FA70F76D1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0" t="13249" r="18921" b="32801"/>
          <a:stretch/>
        </p:blipFill>
        <p:spPr>
          <a:xfrm>
            <a:off x="1000530" y="0"/>
            <a:ext cx="7349297" cy="6510732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B34F74D-BBD7-4C13-B0A4-5F3C444DDF68}"/>
              </a:ext>
            </a:extLst>
          </p:cNvPr>
          <p:cNvGrpSpPr/>
          <p:nvPr/>
        </p:nvGrpSpPr>
        <p:grpSpPr>
          <a:xfrm>
            <a:off x="1000530" y="692696"/>
            <a:ext cx="3349192" cy="72008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3646BB6C-0C62-408F-8BA0-F3723394815A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6BD6E846-1C31-4BC4-BC9A-1279D817F42D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42BB24E9-089B-4D4B-9D56-0C8775FCC7E6}"/>
              </a:ext>
            </a:extLst>
          </p:cNvPr>
          <p:cNvGrpSpPr/>
          <p:nvPr/>
        </p:nvGrpSpPr>
        <p:grpSpPr>
          <a:xfrm>
            <a:off x="6905186" y="1030158"/>
            <a:ext cx="1339222" cy="72008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0EC95F57-795A-4D90-9DE5-B905EE373F48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D798D4E7-F628-47D8-9C21-8764F32B2710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C01D6E38-2396-4037-9FAC-8A16F73ED5CE}"/>
              </a:ext>
            </a:extLst>
          </p:cNvPr>
          <p:cNvGrpSpPr/>
          <p:nvPr/>
        </p:nvGrpSpPr>
        <p:grpSpPr>
          <a:xfrm>
            <a:off x="1835696" y="6525344"/>
            <a:ext cx="2088232" cy="89945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29488C29-30BC-4049-AA0D-D8EBD2353FC5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AEBEADA-72F9-4324-AED6-6802C7C8996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21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coronavirus electron microscopy crown">
            <a:extLst>
              <a:ext uri="{FF2B5EF4-FFF2-40B4-BE49-F238E27FC236}">
                <a16:creationId xmlns:a16="http://schemas.microsoft.com/office/drawing/2014/main" id="{A895D3DA-D284-4316-B1E9-2BDAA513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5093"/>
          <a:stretch/>
        </p:blipFill>
        <p:spPr bwMode="auto">
          <a:xfrm>
            <a:off x="-19177" y="953344"/>
            <a:ext cx="9163177" cy="59046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B2BDF7D-ADB7-430C-BB6B-10D27B3281A6}"/>
              </a:ext>
            </a:extLst>
          </p:cNvPr>
          <p:cNvSpPr txBox="1"/>
          <p:nvPr/>
        </p:nvSpPr>
        <p:spPr>
          <a:xfrm>
            <a:off x="107504" y="188913"/>
            <a:ext cx="9036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spc="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נגיפי הקורונה: מבעד למיקרוסקופ אלקטרונים</a:t>
            </a:r>
          </a:p>
        </p:txBody>
      </p:sp>
    </p:spTree>
    <p:extLst>
      <p:ext uri="{BB962C8B-B14F-4D97-AF65-F5344CB8AC3E}">
        <p14:creationId xmlns:p14="http://schemas.microsoft.com/office/powerpoint/2010/main" val="311896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26AB9B5-9A01-42A6-9BFA-BDFEE337B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19" t="20601" r="18921" b="56666"/>
          <a:stretch/>
        </p:blipFill>
        <p:spPr>
          <a:xfrm>
            <a:off x="-51582" y="-11702"/>
            <a:ext cx="9195582" cy="3320959"/>
          </a:xfrm>
          <a:prstGeom prst="rect">
            <a:avLst/>
          </a:prstGeom>
        </p:spPr>
      </p:pic>
      <p:pic>
        <p:nvPicPr>
          <p:cNvPr id="10242" name="Picture 2" descr="תוצאת תמונה עבור נשיא ברזיל בולסונרו">
            <a:extLst>
              <a:ext uri="{FF2B5EF4-FFF2-40B4-BE49-F238E27FC236}">
                <a16:creationId xmlns:a16="http://schemas.microsoft.com/office/drawing/2014/main" id="{F5F118B7-0D22-41A8-8652-00B2C33E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8190"/>
            <a:ext cx="3359150" cy="342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2088DC9-6829-4096-9A4F-2AB424AFED02}"/>
              </a:ext>
            </a:extLst>
          </p:cNvPr>
          <p:cNvGrpSpPr/>
          <p:nvPr/>
        </p:nvGrpSpPr>
        <p:grpSpPr>
          <a:xfrm>
            <a:off x="2195736" y="3212976"/>
            <a:ext cx="6840760" cy="72008"/>
            <a:chOff x="2195736" y="3212976"/>
            <a:chExt cx="6840760" cy="72008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161826E0-68DC-4A6F-972A-8CB251D2AC42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47D565D6-5727-4683-950B-2F3761290A25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A0D5D630-08CE-4A77-BB6C-ECA05E9B4EB8}"/>
              </a:ext>
            </a:extLst>
          </p:cNvPr>
          <p:cNvGrpSpPr/>
          <p:nvPr/>
        </p:nvGrpSpPr>
        <p:grpSpPr>
          <a:xfrm>
            <a:off x="971600" y="836711"/>
            <a:ext cx="5375374" cy="77689"/>
            <a:chOff x="2195736" y="3212976"/>
            <a:chExt cx="6840760" cy="72008"/>
          </a:xfrm>
        </p:grpSpPr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F21513D9-0BE1-473C-B9C3-70906B6BF252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CE935C9F-F901-4F65-A4B8-C4A2A183C524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72760F29-6F71-404F-A669-69FC52B8CC8A}"/>
              </a:ext>
            </a:extLst>
          </p:cNvPr>
          <p:cNvGrpSpPr/>
          <p:nvPr/>
        </p:nvGrpSpPr>
        <p:grpSpPr>
          <a:xfrm>
            <a:off x="5059692" y="1340768"/>
            <a:ext cx="3960440" cy="66114"/>
            <a:chOff x="2195736" y="3212976"/>
            <a:chExt cx="6840760" cy="72008"/>
          </a:xfrm>
        </p:grpSpPr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77DBA4E3-9A9E-488C-B9B1-6BB38020E01D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029F973B-D977-4744-9BB4-C35235181DD9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64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CE601D1-D93B-43F5-93E9-63AA3FFB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" t="60670" r="60081" b="21650"/>
          <a:stretch/>
        </p:blipFill>
        <p:spPr>
          <a:xfrm>
            <a:off x="2627784" y="835265"/>
            <a:ext cx="6120680" cy="224049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2CCB1ED-D3C1-49CF-92DC-8B9E569F4C8D}"/>
              </a:ext>
            </a:extLst>
          </p:cNvPr>
          <p:cNvSpPr txBox="1"/>
          <p:nvPr/>
        </p:nvSpPr>
        <p:spPr>
          <a:xfrm>
            <a:off x="250825" y="187128"/>
            <a:ext cx="8642350" cy="6302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500"/>
              </a:lnSpc>
            </a:pPr>
            <a:r>
              <a:rPr lang="he-IL" sz="3600" b="1" dirty="0">
                <a:latin typeface="David" pitchFamily="34" charset="-79"/>
              </a:rPr>
              <a:t>רף המתים העולמי מהקורונה - מעל 5,000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2DF020B-1125-470F-A2C2-187D8853F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" t="22700" r="60081" b="46718"/>
          <a:stretch/>
        </p:blipFill>
        <p:spPr>
          <a:xfrm>
            <a:off x="1511660" y="3043818"/>
            <a:ext cx="6120680" cy="3875490"/>
          </a:xfrm>
          <a:prstGeom prst="rect">
            <a:avLst/>
          </a:prstGeom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64E895A7-513D-4AB7-8A76-A40984E04801}"/>
              </a:ext>
            </a:extLst>
          </p:cNvPr>
          <p:cNvGrpSpPr/>
          <p:nvPr/>
        </p:nvGrpSpPr>
        <p:grpSpPr>
          <a:xfrm>
            <a:off x="683568" y="781621"/>
            <a:ext cx="7776864" cy="67466"/>
            <a:chOff x="2195736" y="3212976"/>
            <a:chExt cx="6840760" cy="72008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5795BE13-FED0-4284-A474-6CBB22B59ED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BF3CD9EE-E9C7-4C1B-90BC-4F0FE70A3468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9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4133CE0-BE72-4E75-ACC9-9E35A0F00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3" y="0"/>
            <a:ext cx="91440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499B083-E126-4A16-AD1B-32AF9BF8339B}"/>
              </a:ext>
            </a:extLst>
          </p:cNvPr>
          <p:cNvSpPr txBox="1"/>
          <p:nvPr/>
        </p:nvSpPr>
        <p:spPr>
          <a:xfrm>
            <a:off x="827585" y="764704"/>
            <a:ext cx="806559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קצב ההידבקות בנגיף הקורונה בעולם:</a:t>
            </a:r>
            <a:b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</a:br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טור גיאומטרי!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7773B0A-B30B-4904-B042-DAB482723974}"/>
              </a:ext>
            </a:extLst>
          </p:cNvPr>
          <p:cNvSpPr txBox="1"/>
          <p:nvPr/>
        </p:nvSpPr>
        <p:spPr>
          <a:xfrm rot="16200000">
            <a:off x="-1486255" y="3167390"/>
            <a:ext cx="33843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spc="300" dirty="0">
                <a:latin typeface="David" pitchFamily="34" charset="-79"/>
                <a:cs typeface="David" pitchFamily="34" charset="-79"/>
              </a:rPr>
              <a:t>אנשים  שנדבקים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9046271-E2AA-456F-BC29-1505646B481B}"/>
              </a:ext>
            </a:extLst>
          </p:cNvPr>
          <p:cNvSpPr txBox="1"/>
          <p:nvPr/>
        </p:nvSpPr>
        <p:spPr>
          <a:xfrm>
            <a:off x="2431131" y="6334780"/>
            <a:ext cx="42484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spc="300" dirty="0">
                <a:latin typeface="David" pitchFamily="34" charset="-79"/>
                <a:cs typeface="David" pitchFamily="34" charset="-79"/>
              </a:rPr>
              <a:t>ימים מתחילת שנת 2020</a:t>
            </a:r>
          </a:p>
        </p:txBody>
      </p:sp>
    </p:spTree>
    <p:extLst>
      <p:ext uri="{BB962C8B-B14F-4D97-AF65-F5344CB8AC3E}">
        <p14:creationId xmlns:p14="http://schemas.microsoft.com/office/powerpoint/2010/main" val="36826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FE599C5B-0AFC-4A6B-8244-C666B59C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r="25539"/>
          <a:stretch/>
        </p:blipFill>
        <p:spPr>
          <a:xfrm>
            <a:off x="5678132" y="1104602"/>
            <a:ext cx="3189395" cy="2592277"/>
          </a:xfrm>
          <a:prstGeom prst="rect">
            <a:avLst/>
          </a:prstGeom>
        </p:spPr>
      </p:pic>
      <p:pic>
        <p:nvPicPr>
          <p:cNvPr id="5122" name="Picture 2" descr="צוות רפואי באיטליה נושא את ארונו של קורבן הקורונה הראשון במדינה / צילום: AP Photo, AP">
            <a:extLst>
              <a:ext uri="{FF2B5EF4-FFF2-40B4-BE49-F238E27FC236}">
                <a16:creationId xmlns:a16="http://schemas.microsoft.com/office/drawing/2014/main" id="{81A68995-49DD-403F-80BF-0C097AF1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4" y="1104602"/>
            <a:ext cx="5290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A890BF8-A7D1-49C7-B3A0-19D9A32B5CBD}"/>
              </a:ext>
            </a:extLst>
          </p:cNvPr>
          <p:cNvSpPr txBox="1"/>
          <p:nvPr/>
        </p:nvSpPr>
        <p:spPr>
          <a:xfrm>
            <a:off x="755228" y="4094301"/>
            <a:ext cx="7633543" cy="1938992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David" pitchFamily="34" charset="-79"/>
              </a:rPr>
              <a:t> "נזק כלכלי של 2.4 טריליון דולר</a:t>
            </a:r>
            <a:br>
              <a:rPr lang="en-US" sz="4000" dirty="0">
                <a:solidFill>
                  <a:schemeClr val="bg1"/>
                </a:solidFill>
                <a:latin typeface="David" pitchFamily="34" charset="-79"/>
              </a:rPr>
            </a:br>
            <a:r>
              <a:rPr lang="he-IL" sz="4000" dirty="0">
                <a:solidFill>
                  <a:schemeClr val="bg1"/>
                </a:solidFill>
                <a:latin typeface="David" pitchFamily="34" charset="-79"/>
              </a:rPr>
              <a:t>   ו - 15 מיליון מתים,</a:t>
            </a:r>
            <a:br>
              <a:rPr lang="en-US" sz="4000" dirty="0">
                <a:solidFill>
                  <a:schemeClr val="bg1"/>
                </a:solidFill>
                <a:latin typeface="David" pitchFamily="34" charset="-79"/>
              </a:rPr>
            </a:br>
            <a:r>
              <a:rPr lang="he-IL" sz="4000" dirty="0">
                <a:solidFill>
                  <a:schemeClr val="bg1"/>
                </a:solidFill>
                <a:latin typeface="David" pitchFamily="34" charset="-79"/>
              </a:rPr>
              <a:t> זהו התרחיש הטוב ביותר"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CABA60E-4F5F-4CBA-9172-4FD09B9D9CF1}"/>
              </a:ext>
            </a:extLst>
          </p:cNvPr>
          <p:cNvSpPr txBox="1"/>
          <p:nvPr/>
        </p:nvSpPr>
        <p:spPr>
          <a:xfrm>
            <a:off x="42950" y="188913"/>
            <a:ext cx="885022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מה היא התחזית לגבי </a:t>
            </a:r>
            <a:r>
              <a:rPr lang="he-IL" sz="40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מגיפת</a:t>
            </a:r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 הקורונה בעולם</a:t>
            </a:r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+mj-cs"/>
              </a:rPr>
              <a:t>?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1E4D43C2-9774-4742-A4E2-BA74C762B6B6}"/>
              </a:ext>
            </a:extLst>
          </p:cNvPr>
          <p:cNvGrpSpPr/>
          <p:nvPr/>
        </p:nvGrpSpPr>
        <p:grpSpPr>
          <a:xfrm>
            <a:off x="293784" y="824707"/>
            <a:ext cx="8573743" cy="72091"/>
            <a:chOff x="2195736" y="3212976"/>
            <a:chExt cx="6840760" cy="7200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F4A18D4B-F302-483A-A761-B76DA0E45CCB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D4F8928-7A26-4D27-B1F4-7E668418FF40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84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484C8B9-E591-4355-AB16-7C939B5FE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0" y="0"/>
            <a:ext cx="4713334" cy="265125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2BB442-F130-48A2-9CB7-BB6FAF93A386}"/>
              </a:ext>
            </a:extLst>
          </p:cNvPr>
          <p:cNvSpPr txBox="1"/>
          <p:nvPr/>
        </p:nvSpPr>
        <p:spPr>
          <a:xfrm>
            <a:off x="4659451" y="668949"/>
            <a:ext cx="426617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האם אנו מתקרבים לקץ העולם</a:t>
            </a:r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+mj-cs"/>
              </a:rPr>
              <a:t>?</a:t>
            </a:r>
          </a:p>
        </p:txBody>
      </p:sp>
      <p:pic>
        <p:nvPicPr>
          <p:cNvPr id="19458" name="Picture 2" descr="Image result for corona worldwide pandema">
            <a:extLst>
              <a:ext uri="{FF2B5EF4-FFF2-40B4-BE49-F238E27FC236}">
                <a16:creationId xmlns:a16="http://schemas.microsoft.com/office/drawing/2014/main" id="{81AF61F1-9DD4-460A-B654-8689B9E3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68" y="2830120"/>
            <a:ext cx="4401132" cy="33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coronavirus">
            <a:extLst>
              <a:ext uri="{FF2B5EF4-FFF2-40B4-BE49-F238E27FC236}">
                <a16:creationId xmlns:a16="http://schemas.microsoft.com/office/drawing/2014/main" id="{0831229E-0A18-42B4-9079-4319BEF94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0" b="15762"/>
          <a:stretch/>
        </p:blipFill>
        <p:spPr bwMode="auto">
          <a:xfrm>
            <a:off x="-15020" y="2819079"/>
            <a:ext cx="4713334" cy="402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C4A5F5-3CB7-4AA2-9E89-75B88DAEA904}"/>
              </a:ext>
            </a:extLst>
          </p:cNvPr>
          <p:cNvSpPr txBox="1"/>
          <p:nvPr/>
        </p:nvSpPr>
        <p:spPr>
          <a:xfrm>
            <a:off x="5076056" y="27155"/>
            <a:ext cx="37523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מגפת הקורונה:</a:t>
            </a:r>
            <a:endParaRPr lang="he-IL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David" pitchFamily="34" charset="-79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12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448DCEB-F6E6-4609-83D9-768B8A201FAD}"/>
              </a:ext>
            </a:extLst>
          </p:cNvPr>
          <p:cNvSpPr txBox="1"/>
          <p:nvPr/>
        </p:nvSpPr>
        <p:spPr>
          <a:xfrm>
            <a:off x="395536" y="188640"/>
            <a:ext cx="82809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מה אלוהים גילה לנו שיקרה בקץ העולם</a:t>
            </a: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+mj-cs"/>
              </a:rPr>
              <a:t>?</a:t>
            </a:r>
          </a:p>
        </p:txBody>
      </p:sp>
      <p:pic>
        <p:nvPicPr>
          <p:cNvPr id="2050" name="Picture 2" descr="Survivors of the great tribulation cling to each other">
            <a:extLst>
              <a:ext uri="{FF2B5EF4-FFF2-40B4-BE49-F238E27FC236}">
                <a16:creationId xmlns:a16="http://schemas.microsoft.com/office/drawing/2014/main" id="{82D12206-80B1-4EFA-86FA-539493856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8228"/>
          <a:stretch/>
        </p:blipFill>
        <p:spPr bwMode="auto">
          <a:xfrm>
            <a:off x="1072260" y="2924944"/>
            <a:ext cx="6999479" cy="38788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3DDA71D0-93C3-4B69-9484-A5D733A158B6}"/>
              </a:ext>
            </a:extLst>
          </p:cNvPr>
          <p:cNvGrpSpPr/>
          <p:nvPr/>
        </p:nvGrpSpPr>
        <p:grpSpPr>
          <a:xfrm>
            <a:off x="20793" y="836712"/>
            <a:ext cx="8943695" cy="1028146"/>
            <a:chOff x="20793" y="836712"/>
            <a:chExt cx="8943695" cy="1028146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057A950F-9A93-4B0A-AF9F-6F1987C8E59A}"/>
                </a:ext>
              </a:extLst>
            </p:cNvPr>
            <p:cNvSpPr txBox="1"/>
            <p:nvPr/>
          </p:nvSpPr>
          <p:spPr>
            <a:xfrm>
              <a:off x="20793" y="836712"/>
              <a:ext cx="894369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David" pitchFamily="34" charset="-79"/>
                  <a:cs typeface="David" pitchFamily="34" charset="-79"/>
                </a:rPr>
                <a:t>והייתה עת </a:t>
              </a:r>
              <a:r>
                <a:rPr lang="he-IL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David" pitchFamily="34" charset="-79"/>
                  <a:cs typeface="David" pitchFamily="34" charset="-79"/>
                </a:rPr>
                <a:t>צרה</a:t>
              </a:r>
              <a:r>
                <a:rPr lang="he-IL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David" pitchFamily="34" charset="-79"/>
                  <a:cs typeface="David" pitchFamily="34" charset="-79"/>
                </a:rPr>
                <a:t> אשר לא נהיתה מהיות גוי עד העת ההיא </a:t>
              </a:r>
            </a:p>
          </p:txBody>
        </p:sp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8770A937-5039-4332-9A1C-8CBE22821CD3}"/>
                </a:ext>
              </a:extLst>
            </p:cNvPr>
            <p:cNvSpPr txBox="1"/>
            <p:nvPr/>
          </p:nvSpPr>
          <p:spPr>
            <a:xfrm>
              <a:off x="395536" y="1341638"/>
              <a:ext cx="194421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996600"/>
                  </a:solidFill>
                  <a:latin typeface="David" pitchFamily="34" charset="-79"/>
                  <a:cs typeface="David" pitchFamily="34" charset="-79"/>
                </a:rPr>
                <a:t>דניאל י"ב: 1</a:t>
              </a:r>
            </a:p>
          </p:txBody>
        </p: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A706BCE-C376-4F35-9610-F0AE5C662CE3}"/>
              </a:ext>
            </a:extLst>
          </p:cNvPr>
          <p:cNvGrpSpPr/>
          <p:nvPr/>
        </p:nvGrpSpPr>
        <p:grpSpPr>
          <a:xfrm>
            <a:off x="0" y="1864858"/>
            <a:ext cx="8964488" cy="1169551"/>
            <a:chOff x="0" y="1864858"/>
            <a:chExt cx="8964488" cy="1169551"/>
          </a:xfrm>
        </p:grpSpPr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BB51CC7A-1D97-41CB-8A81-EDD2ABF4BD63}"/>
                </a:ext>
              </a:extLst>
            </p:cNvPr>
            <p:cNvSpPr txBox="1"/>
            <p:nvPr/>
          </p:nvSpPr>
          <p:spPr>
            <a:xfrm>
              <a:off x="0" y="1864858"/>
              <a:ext cx="8964488" cy="11695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David" pitchFamily="34" charset="-79"/>
                  <a:cs typeface="David" pitchFamily="34" charset="-79"/>
                </a:rPr>
                <a:t>כי אז תהיה </a:t>
              </a:r>
              <a:r>
                <a:rPr lang="he-IL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David" pitchFamily="34" charset="-79"/>
                  <a:cs typeface="David" pitchFamily="34" charset="-79"/>
                </a:rPr>
                <a:t>צרה גדולה </a:t>
              </a:r>
              <a:r>
                <a:rPr lang="he-IL" sz="34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David" pitchFamily="34" charset="-79"/>
                  <a:cs typeface="David" pitchFamily="34" charset="-79"/>
                </a:rPr>
                <a:t>אשר כמוה לא נהיתה מראשית העולם עד עתה וכמוה לא תהיה עוד</a:t>
              </a:r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FAD71E52-EB15-4C02-BAA2-7625213F0191}"/>
                </a:ext>
              </a:extLst>
            </p:cNvPr>
            <p:cNvSpPr txBox="1"/>
            <p:nvPr/>
          </p:nvSpPr>
          <p:spPr>
            <a:xfrm>
              <a:off x="683568" y="2449633"/>
              <a:ext cx="233290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996600"/>
                  </a:solidFill>
                  <a:latin typeface="David" pitchFamily="34" charset="-79"/>
                  <a:cs typeface="David" pitchFamily="34" charset="-79"/>
                </a:rPr>
                <a:t>מתי כ"ד: 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8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2963EC5-2BD0-471F-975A-16C7CE8BF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" y="1268760"/>
            <a:ext cx="9144000" cy="582292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043A959-1BF7-4B32-8140-857459442526}"/>
              </a:ext>
            </a:extLst>
          </p:cNvPr>
          <p:cNvSpPr txBox="1"/>
          <p:nvPr/>
        </p:nvSpPr>
        <p:spPr>
          <a:xfrm>
            <a:off x="575556" y="188913"/>
            <a:ext cx="79928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spc="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מלחמות עקובות מדם</a:t>
            </a:r>
          </a:p>
        </p:txBody>
      </p:sp>
    </p:spTree>
    <p:extLst>
      <p:ext uri="{BB962C8B-B14F-4D97-AF65-F5344CB8AC3E}">
        <p14:creationId xmlns:p14="http://schemas.microsoft.com/office/powerpoint/2010/main" val="374775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AC1DC9D-78F8-4418-A180-448A772957A5}"/>
              </a:ext>
            </a:extLst>
          </p:cNvPr>
          <p:cNvSpPr txBox="1"/>
          <p:nvPr/>
        </p:nvSpPr>
        <p:spPr>
          <a:xfrm>
            <a:off x="575556" y="-27384"/>
            <a:ext cx="79928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spc="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רעב עולמי</a:t>
            </a:r>
          </a:p>
        </p:txBody>
      </p:sp>
      <p:pic>
        <p:nvPicPr>
          <p:cNvPr id="3" name="Picture 6" descr="03famine.jpg (35346 bytes)">
            <a:extLst>
              <a:ext uri="{FF2B5EF4-FFF2-40B4-BE49-F238E27FC236}">
                <a16:creationId xmlns:a16="http://schemas.microsoft.com/office/drawing/2014/main" id="{FD409626-1B2D-4985-A5D9-61AEBEFA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" y="908721"/>
            <a:ext cx="9197101" cy="595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51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DE348E-8E6A-4C25-A485-45921A5C0EE9}"/>
              </a:ext>
            </a:extLst>
          </p:cNvPr>
          <p:cNvSpPr txBox="1"/>
          <p:nvPr/>
        </p:nvSpPr>
        <p:spPr>
          <a:xfrm>
            <a:off x="-129457" y="673815"/>
            <a:ext cx="91440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3600" b="1" dirty="0" err="1">
                <a:cs typeface="David" pitchFamily="2" charset="-79"/>
              </a:rPr>
              <a:t>וארא</a:t>
            </a:r>
            <a:r>
              <a:rPr lang="he-IL" sz="3600" b="1" dirty="0">
                <a:cs typeface="David" pitchFamily="2" charset="-79"/>
              </a:rPr>
              <a:t> והנה סוס </a:t>
            </a:r>
            <a:r>
              <a:rPr lang="he-IL" sz="3600" b="1" dirty="0">
                <a:ln>
                  <a:solidFill>
                    <a:sysClr val="windowText" lastClr="000000"/>
                  </a:solidFill>
                </a:ln>
                <a:solidFill>
                  <a:srgbClr val="339966"/>
                </a:solidFill>
                <a:cs typeface="David" pitchFamily="2" charset="-79"/>
              </a:rPr>
              <a:t>ירקרק</a:t>
            </a:r>
            <a:r>
              <a:rPr lang="he-IL" sz="3600" b="1" dirty="0">
                <a:ln>
                  <a:solidFill>
                    <a:sysClr val="windowText" lastClr="000000"/>
                  </a:solidFill>
                </a:ln>
                <a:cs typeface="David" pitchFamily="2" charset="-79"/>
              </a:rPr>
              <a:t> </a:t>
            </a:r>
            <a:r>
              <a:rPr lang="he-IL" sz="3600" b="1" dirty="0">
                <a:cs typeface="David" pitchFamily="2" charset="-79"/>
              </a:rPr>
              <a:t>והרוכב עליו שמו </a:t>
            </a:r>
            <a:r>
              <a:rPr lang="he-IL" sz="3600" b="1" dirty="0" err="1">
                <a:ln>
                  <a:solidFill>
                    <a:sysClr val="windowText" lastClr="000000"/>
                  </a:solidFill>
                </a:ln>
                <a:cs typeface="David" pitchFamily="2" charset="-79"/>
              </a:rPr>
              <a:t>המות</a:t>
            </a:r>
            <a:r>
              <a:rPr lang="he-IL" sz="3600" b="1" dirty="0">
                <a:cs typeface="David" pitchFamily="2" charset="-79"/>
              </a:rPr>
              <a:t>, </a:t>
            </a:r>
            <a:br>
              <a:rPr lang="en-US" sz="3600" b="1" dirty="0">
                <a:cs typeface="David" pitchFamily="2" charset="-79"/>
              </a:rPr>
            </a:br>
            <a:r>
              <a:rPr lang="he-IL" sz="3600" b="1" dirty="0">
                <a:cs typeface="David" pitchFamily="2" charset="-79"/>
              </a:rPr>
              <a:t>ושאול יוצאת לרגליו </a:t>
            </a:r>
            <a:r>
              <a:rPr lang="he-IL" sz="3600" b="1" dirty="0" err="1">
                <a:cs typeface="David" pitchFamily="2" charset="-79"/>
              </a:rPr>
              <a:t>וינתן</a:t>
            </a:r>
            <a:r>
              <a:rPr lang="he-IL" sz="3600" b="1" dirty="0">
                <a:cs typeface="David" pitchFamily="2" charset="-79"/>
              </a:rPr>
              <a:t> להם שלטן על</a:t>
            </a:r>
          </a:p>
        </p:txBody>
      </p:sp>
      <p:pic>
        <p:nvPicPr>
          <p:cNvPr id="5" name="Picture 2" descr="1796 painting &quot;Death on a Pale Horse&quot; artist depiction of the Four Horsemen of the Apocalypse. Source: VortBot / Public Domain.">
            <a:extLst>
              <a:ext uri="{FF2B5EF4-FFF2-40B4-BE49-F238E27FC236}">
                <a16:creationId xmlns:a16="http://schemas.microsoft.com/office/drawing/2014/main" id="{4DB346FA-1C17-4370-9CB3-7CC0483F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87" y="2351631"/>
            <a:ext cx="7997713" cy="4511210"/>
          </a:xfrm>
          <a:prstGeom prst="rect">
            <a:avLst/>
          </a:prstGeom>
          <a:noFill/>
          <a:effectLst>
            <a:glow rad="127000">
              <a:schemeClr val="accent1"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DF53BAB-96E8-4DA7-A4C1-13E8D73DF71D}"/>
              </a:ext>
            </a:extLst>
          </p:cNvPr>
          <p:cNvSpPr txBox="1"/>
          <p:nvPr/>
        </p:nvSpPr>
        <p:spPr>
          <a:xfrm>
            <a:off x="-74722" y="72438"/>
            <a:ext cx="93610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מוות - השמדת </a:t>
            </a:r>
            <a:r>
              <a:rPr lang="he-IL" sz="40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רבע</a:t>
            </a:r>
            <a:r>
              <a:rPr lang="he-IL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 מאוכלוסיית העולם!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1642142-4A54-468B-BA9A-4333261CFA94}"/>
              </a:ext>
            </a:extLst>
          </p:cNvPr>
          <p:cNvSpPr txBox="1"/>
          <p:nvPr/>
        </p:nvSpPr>
        <p:spPr>
          <a:xfrm>
            <a:off x="30671" y="1700808"/>
            <a:ext cx="9004809" cy="63094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3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David" pitchFamily="2" charset="-79"/>
              </a:rPr>
              <a:t>רביעית הארץ להמית בחרב וברעב ובדבר ובחית הארץ.</a:t>
            </a:r>
            <a:endParaRPr lang="he-IL" sz="3500" b="1" dirty="0">
              <a:cs typeface="David" pitchFamily="2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CAA9DEA-5BC0-4491-A7E2-8029F56A4102}"/>
              </a:ext>
            </a:extLst>
          </p:cNvPr>
          <p:cNvSpPr txBox="1"/>
          <p:nvPr/>
        </p:nvSpPr>
        <p:spPr>
          <a:xfrm>
            <a:off x="-129458" y="2346790"/>
            <a:ext cx="103606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cs typeface="David" pitchFamily="2" charset="-79"/>
              </a:rPr>
              <a:t>חזון</a:t>
            </a:r>
            <a:r>
              <a:rPr lang="he-IL" sz="3200" b="1" dirty="0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cs typeface="David" pitchFamily="2" charset="-79"/>
              </a:rPr>
              <a:t> ו: 8</a:t>
            </a:r>
            <a:endParaRPr lang="he-IL" sz="3200" b="1" dirty="0">
              <a:ln>
                <a:solidFill>
                  <a:sysClr val="windowText" lastClr="000000"/>
                </a:solidFill>
              </a:ln>
              <a:solidFill>
                <a:srgbClr val="996600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68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37BA6C2-5A29-4FD0-A5ED-99146FCA15AE}"/>
              </a:ext>
            </a:extLst>
          </p:cNvPr>
          <p:cNvSpPr txBox="1"/>
          <p:nvPr/>
        </p:nvSpPr>
        <p:spPr>
          <a:xfrm>
            <a:off x="0" y="43530"/>
            <a:ext cx="9144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spc="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השמש תחשך והירח  יהפוך לדם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1361AA2-1DF7-48B6-A9BF-005349F91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 b="7045"/>
          <a:stretch/>
        </p:blipFill>
        <p:spPr>
          <a:xfrm>
            <a:off x="0" y="908720"/>
            <a:ext cx="9144000" cy="60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BF392CF-FE6A-4494-B0E9-8BD392AC378C}"/>
              </a:ext>
            </a:extLst>
          </p:cNvPr>
          <p:cNvSpPr txBox="1"/>
          <p:nvPr/>
        </p:nvSpPr>
        <p:spPr>
          <a:xfrm>
            <a:off x="0" y="736828"/>
            <a:ext cx="9144000" cy="1107996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0800" prstMaterial="matte">
              <a:bevelT w="38100" h="381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6000" b="1" spc="3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מגפת הקורונה בארץ</a:t>
            </a:r>
          </a:p>
        </p:txBody>
      </p:sp>
      <p:pic>
        <p:nvPicPr>
          <p:cNvPr id="4098" name="Picture 2" descr="תוצאת תמונה עבור מדינת ישראל">
            <a:extLst>
              <a:ext uri="{FF2B5EF4-FFF2-40B4-BE49-F238E27FC236}">
                <a16:creationId xmlns:a16="http://schemas.microsoft.com/office/drawing/2014/main" id="{BA27324E-5AFF-4EEB-BFEE-14513820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8" y="3457155"/>
            <a:ext cx="2841104" cy="34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166BBAA-EA7B-4C89-9BA2-0B9F8766A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0" t="29000" r="18921" b="48950"/>
          <a:stretch/>
        </p:blipFill>
        <p:spPr>
          <a:xfrm>
            <a:off x="-13137" y="1205089"/>
            <a:ext cx="9052721" cy="2204864"/>
          </a:xfrm>
          <a:prstGeom prst="rect">
            <a:avLst/>
          </a:prstGeom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F23BAD51-448E-45C9-9B15-472EFCB2D339}"/>
              </a:ext>
            </a:extLst>
          </p:cNvPr>
          <p:cNvGrpSpPr/>
          <p:nvPr/>
        </p:nvGrpSpPr>
        <p:grpSpPr>
          <a:xfrm>
            <a:off x="467544" y="1776103"/>
            <a:ext cx="8572040" cy="79994"/>
            <a:chOff x="2195736" y="3212976"/>
            <a:chExt cx="6840760" cy="72008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7B11CB4A-C1CF-450A-8EF7-13009BE5EEBA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A583EF49-87EB-4327-8B0E-7A32F3CDBE28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2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E9B9235-D810-4201-BC7D-50112812CED9}"/>
              </a:ext>
            </a:extLst>
          </p:cNvPr>
          <p:cNvSpPr txBox="1"/>
          <p:nvPr/>
        </p:nvSpPr>
        <p:spPr>
          <a:xfrm>
            <a:off x="0" y="-27384"/>
            <a:ext cx="9144000" cy="13837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000"/>
              </a:lnSpc>
            </a:pPr>
            <a:r>
              <a:rPr lang="he-IL" sz="4400" b="1" spc="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ברד של מטאורים ייפול מהשמיים ורעידות אדמה בכל רחבי העולם</a:t>
            </a:r>
          </a:p>
        </p:txBody>
      </p:sp>
      <p:pic>
        <p:nvPicPr>
          <p:cNvPr id="3" name="Picture 2" descr="05meteors.jpg (43214 bytes)">
            <a:extLst>
              <a:ext uri="{FF2B5EF4-FFF2-40B4-BE49-F238E27FC236}">
                <a16:creationId xmlns:a16="http://schemas.microsoft.com/office/drawing/2014/main" id="{029A52E8-8553-4879-A4EA-B27E179F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066200" cy="5725769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22864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9D3D9-DF1F-4305-9476-85E1926C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86" t="17578" r="6250" b="9191"/>
          <a:stretch>
            <a:fillRect/>
          </a:stretch>
        </p:blipFill>
        <p:spPr bwMode="auto">
          <a:xfrm>
            <a:off x="0" y="1412776"/>
            <a:ext cx="9073249" cy="544522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00A3A3C-B1AF-48A5-A28F-BC3C97100160}"/>
              </a:ext>
            </a:extLst>
          </p:cNvPr>
          <p:cNvSpPr txBox="1"/>
          <p:nvPr/>
        </p:nvSpPr>
        <p:spPr>
          <a:xfrm>
            <a:off x="0" y="-27384"/>
            <a:ext cx="914400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spc="5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האנשים יתחבאו במערות ובסלעי ההרים  ויאמרו:</a:t>
            </a:r>
          </a:p>
        </p:txBody>
      </p:sp>
    </p:spTree>
    <p:extLst>
      <p:ext uri="{BB962C8B-B14F-4D97-AF65-F5344CB8AC3E}">
        <p14:creationId xmlns:p14="http://schemas.microsoft.com/office/powerpoint/2010/main" val="2052829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faces.jpg (30719 bytes)">
            <a:extLst>
              <a:ext uri="{FF2B5EF4-FFF2-40B4-BE49-F238E27FC236}">
                <a16:creationId xmlns:a16="http://schemas.microsoft.com/office/drawing/2014/main" id="{3283F542-6894-4D0D-8E13-2E30B284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54" y="1813889"/>
            <a:ext cx="9144000" cy="504411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4E1112F-4F84-40EB-BB21-316714267222}"/>
              </a:ext>
            </a:extLst>
          </p:cNvPr>
          <p:cNvSpPr txBox="1"/>
          <p:nvPr/>
        </p:nvSpPr>
        <p:spPr>
          <a:xfrm>
            <a:off x="0" y="-27384"/>
            <a:ext cx="9144000" cy="18412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500"/>
              </a:lnSpc>
            </a:pP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נִפלו עלינו וכסונו מפני היושב </a:t>
            </a:r>
            <a:b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 </a:t>
            </a:r>
            <a:r>
              <a:rPr lang="he-IL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הכסא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ומפני חמת השה. </a:t>
            </a:r>
            <a:b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כי בא יום עברתו הגדול ומי יוכל להתייצב</a:t>
            </a: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anose="020E0502060401010101" pitchFamily="34" charset="-79"/>
                <a:cs typeface="+mj-cs"/>
              </a:rPr>
              <a:t>?</a:t>
            </a:r>
            <a:endParaRPr lang="he-IL" sz="4400" b="1" spc="5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4847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תוצאת תמונה עבור tlocusts came out of the smoke">
            <a:extLst>
              <a:ext uri="{FF2B5EF4-FFF2-40B4-BE49-F238E27FC236}">
                <a16:creationId xmlns:a16="http://schemas.microsoft.com/office/drawing/2014/main" id="{69954C45-682E-4E26-BC3A-CBC05BAFB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2" t="21651" r="8956" b="18500"/>
          <a:stretch/>
        </p:blipFill>
        <p:spPr bwMode="auto">
          <a:xfrm>
            <a:off x="0" y="-1"/>
            <a:ext cx="6444208" cy="70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C9B36BD-0F8B-4E8B-B422-F263E15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5451"/>
          <a:stretch/>
        </p:blipFill>
        <p:spPr>
          <a:xfrm flipH="1">
            <a:off x="-252536" y="2924944"/>
            <a:ext cx="7394911" cy="468052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C03E4FE-4605-466E-85F8-15146A109DCC}"/>
              </a:ext>
            </a:extLst>
          </p:cNvPr>
          <p:cNvSpPr txBox="1"/>
          <p:nvPr/>
        </p:nvSpPr>
        <p:spPr>
          <a:xfrm>
            <a:off x="6588224" y="1124744"/>
            <a:ext cx="2555776" cy="12241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3600" b="1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E6769F3-29E2-4A1C-8B5F-9CC683B40596}"/>
              </a:ext>
            </a:extLst>
          </p:cNvPr>
          <p:cNvSpPr txBox="1"/>
          <p:nvPr/>
        </p:nvSpPr>
        <p:spPr>
          <a:xfrm>
            <a:off x="6724776" y="332656"/>
            <a:ext cx="2419224" cy="22749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600"/>
              </a:lnSpc>
            </a:pPr>
            <a:r>
              <a:rPr lang="he-IL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ארבה יצא מהתהום</a:t>
            </a:r>
          </a:p>
        </p:txBody>
      </p:sp>
    </p:spTree>
    <p:extLst>
      <p:ext uri="{BB962C8B-B14F-4D97-AF65-F5344CB8AC3E}">
        <p14:creationId xmlns:p14="http://schemas.microsoft.com/office/powerpoint/2010/main" val="22546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arm4.static.flickr.com/3235/2595751945_ed0044a1a8.jpg?v=0">
            <a:extLst>
              <a:ext uri="{FF2B5EF4-FFF2-40B4-BE49-F238E27FC236}">
                <a16:creationId xmlns:a16="http://schemas.microsoft.com/office/drawing/2014/main" id="{815FAB9C-A924-4B17-9891-66A5F262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991" t="1132" r="1325" b="1572"/>
          <a:stretch>
            <a:fillRect/>
          </a:stretch>
        </p:blipFill>
        <p:spPr bwMode="auto">
          <a:xfrm>
            <a:off x="0" y="100852"/>
            <a:ext cx="6629400" cy="66562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A6A9776-9219-431B-AA1D-A4E5DDDB14E1}"/>
              </a:ext>
            </a:extLst>
          </p:cNvPr>
          <p:cNvSpPr txBox="1"/>
          <p:nvPr/>
        </p:nvSpPr>
        <p:spPr>
          <a:xfrm>
            <a:off x="6372200" y="548680"/>
            <a:ext cx="259228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הארבה יעקוץ את בני האדם.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AD6AF7D-5E85-430E-9148-F54EAFD52E8B}"/>
              </a:ext>
            </a:extLst>
          </p:cNvPr>
          <p:cNvSpPr txBox="1"/>
          <p:nvPr/>
        </p:nvSpPr>
        <p:spPr>
          <a:xfrm>
            <a:off x="6482464" y="1749009"/>
            <a:ext cx="2592288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הכאב בלתי נסבל!!!</a:t>
            </a:r>
          </a:p>
        </p:txBody>
      </p:sp>
    </p:spTree>
    <p:extLst>
      <p:ext uri="{BB962C8B-B14F-4D97-AF65-F5344CB8AC3E}">
        <p14:creationId xmlns:p14="http://schemas.microsoft.com/office/powerpoint/2010/main" val="3671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velation  9:6">
            <a:extLst>
              <a:ext uri="{FF2B5EF4-FFF2-40B4-BE49-F238E27FC236}">
                <a16:creationId xmlns:a16="http://schemas.microsoft.com/office/drawing/2014/main" id="{82CB5E89-2A90-4DD2-9DA7-E28E162B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3"/>
          <a:stretch/>
        </p:blipFill>
        <p:spPr bwMode="auto">
          <a:xfrm>
            <a:off x="0" y="1389243"/>
            <a:ext cx="9144000" cy="45600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92628EB-009C-476B-9272-B80886E6344D}"/>
              </a:ext>
            </a:extLst>
          </p:cNvPr>
          <p:cNvSpPr txBox="1"/>
          <p:nvPr/>
        </p:nvSpPr>
        <p:spPr>
          <a:xfrm>
            <a:off x="107504" y="188913"/>
            <a:ext cx="90364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בימים ההם יבקשו בני אדם את המוות ולא ימצאוהו, וישאלו את נפשם למות והמוות יברח מהם.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AC92A5B-DF61-4E1F-A28A-756FB447DD9A}"/>
              </a:ext>
            </a:extLst>
          </p:cNvPr>
          <p:cNvSpPr txBox="1"/>
          <p:nvPr/>
        </p:nvSpPr>
        <p:spPr>
          <a:xfrm>
            <a:off x="107504" y="789077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cs typeface="David" pitchFamily="2" charset="-79"/>
              </a:rPr>
              <a:t>חזון</a:t>
            </a:r>
            <a:r>
              <a:rPr lang="he-IL" sz="3200" b="1" dirty="0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cs typeface="David" pitchFamily="2" charset="-79"/>
              </a:rPr>
              <a:t> ט: 6</a:t>
            </a:r>
            <a:endParaRPr lang="he-IL" sz="3200" b="1" dirty="0">
              <a:ln>
                <a:solidFill>
                  <a:sysClr val="windowText" lastClr="000000"/>
                </a:solidFill>
              </a:ln>
              <a:solidFill>
                <a:srgbClr val="996600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9269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vid" pitchFamily="2" charset="-79"/>
              </a:rPr>
              <a:t>ויותרו ארבעה המלאכים אשר היו נכונים לשעה וליום ולחודש ולשנה </a:t>
            </a: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vid" pitchFamily="2" charset="-79"/>
              </a:rPr>
              <a:t>להמית שלישית בני האדם</a:t>
            </a: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vid" pitchFamily="2" charset="-79"/>
              </a:rPr>
              <a:t>.</a:t>
            </a:r>
          </a:p>
        </p:txBody>
      </p:sp>
      <p:sp>
        <p:nvSpPr>
          <p:cNvPr id="11" name="מלבן 10"/>
          <p:cNvSpPr/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rtlCol="1">
            <a:spAutoFit/>
          </a:bodyPr>
          <a:lstStyle/>
          <a:p>
            <a:pPr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itchFamily="2" charset="-79"/>
            </a:endParaRPr>
          </a:p>
        </p:txBody>
      </p:sp>
      <p:sp>
        <p:nvSpPr>
          <p:cNvPr id="12" name="מלבן 11"/>
          <p:cNvSpPr/>
          <p:nvPr/>
        </p:nvSpPr>
        <p:spPr bwMode="auto">
          <a:xfrm>
            <a:off x="0" y="0"/>
            <a:ext cx="9144000" cy="633413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rtlCol="1">
            <a:spAutoFit/>
          </a:bodyPr>
          <a:lstStyle/>
          <a:p>
            <a:pPr>
              <a:defRPr/>
            </a:pPr>
            <a:endParaRPr lang="he-I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avid" pitchFamily="2" charset="-79"/>
            </a:endParaRPr>
          </a:p>
        </p:txBody>
      </p:sp>
      <p:pic>
        <p:nvPicPr>
          <p:cNvPr id="2052" name="Picture 4" descr="4anges">
            <a:extLst>
              <a:ext uri="{FF2B5EF4-FFF2-40B4-BE49-F238E27FC236}">
                <a16:creationId xmlns:a16="http://schemas.microsoft.com/office/drawing/2014/main" id="{464CC111-3213-44F8-9C78-B97A720A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6406"/>
            <a:ext cx="8064896" cy="541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6572250" y="0"/>
            <a:ext cx="25717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itchFamily="34" charset="0"/>
                <a:cs typeface="David" pitchFamily="34" charset="-79"/>
              </a:defRPr>
            </a:lvl9pPr>
          </a:lstStyle>
          <a:p>
            <a:pPr eaLnBrk="1" hangingPunct="1"/>
            <a:r>
              <a:rPr lang="he-IL" dirty="0">
                <a:solidFill>
                  <a:schemeClr val="bg1"/>
                </a:solidFill>
              </a:rPr>
              <a:t>ותומת שלישית בני אדם בשלוש האלה: באש ובקיטור </a:t>
            </a:r>
            <a:r>
              <a:rPr lang="he-IL" dirty="0" err="1">
                <a:solidFill>
                  <a:schemeClr val="bg1"/>
                </a:solidFill>
              </a:rPr>
              <a:t>ובגפרית</a:t>
            </a:r>
            <a:r>
              <a:rPr lang="he-IL" dirty="0">
                <a:solidFill>
                  <a:schemeClr val="bg1"/>
                </a:solidFill>
              </a:rPr>
              <a:t> היוצאות מפיהם.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E770875-5120-4237-8A2F-B39344DA8330}"/>
              </a:ext>
            </a:extLst>
          </p:cNvPr>
          <p:cNvSpPr txBox="1"/>
          <p:nvPr/>
        </p:nvSpPr>
        <p:spPr>
          <a:xfrm>
            <a:off x="139893" y="785173"/>
            <a:ext cx="8856984" cy="1143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000"/>
              </a:lnSpc>
            </a:pP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ותומת </a:t>
            </a: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David" pitchFamily="34" charset="-79"/>
                <a:cs typeface="David" pitchFamily="34" charset="-79"/>
              </a:rPr>
              <a:t>שלישית בני אדם </a:t>
            </a: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בשלוש האלה: </a:t>
            </a:r>
            <a:b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</a:br>
            <a:r>
              <a:rPr lang="he-IL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באש ובקיטור ובגופרית היוצאות מפיהם.</a:t>
            </a:r>
          </a:p>
        </p:txBody>
      </p:sp>
      <p:pic>
        <p:nvPicPr>
          <p:cNvPr id="3074" name="Picture 2" descr="Image result for sixth trumpet revelation">
            <a:extLst>
              <a:ext uri="{FF2B5EF4-FFF2-40B4-BE49-F238E27FC236}">
                <a16:creationId xmlns:a16="http://schemas.microsoft.com/office/drawing/2014/main" id="{A56BB60F-8FBB-4A27-9AD8-D4B56866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0" y="1896954"/>
            <a:ext cx="9151229" cy="47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C1D5F07-191A-4593-BB90-C76822952385}"/>
              </a:ext>
            </a:extLst>
          </p:cNvPr>
          <p:cNvSpPr txBox="1"/>
          <p:nvPr/>
        </p:nvSpPr>
        <p:spPr>
          <a:xfrm>
            <a:off x="-74722" y="72438"/>
            <a:ext cx="936104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השמדת </a:t>
            </a:r>
            <a:r>
              <a:rPr lang="he-IL" sz="44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שליש</a:t>
            </a:r>
            <a:r>
              <a:rPr lang="he-IL" sz="4400" b="1" spc="3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 מאוכלוסיית העולם!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B122128-C69F-46CB-9960-D681025C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171208B-E761-461B-8817-8C35C57D5A70}"/>
              </a:ext>
            </a:extLst>
          </p:cNvPr>
          <p:cNvSpPr txBox="1"/>
          <p:nvPr/>
        </p:nvSpPr>
        <p:spPr>
          <a:xfrm>
            <a:off x="0" y="0"/>
            <a:ext cx="9144000" cy="1751249"/>
          </a:xfrm>
          <a:prstGeom prst="rect">
            <a:avLst/>
          </a:prstGeom>
          <a:noFill/>
          <a:effectLst/>
        </p:spPr>
        <p:txBody>
          <a:bodyPr rtlCol="1"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4400" b="1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itchFamily="34" charset="0"/>
                <a:cs typeface="David" pitchFamily="2" charset="-79"/>
              </a:rPr>
              <a:t>וארא</a:t>
            </a:r>
            <a:r>
              <a:rPr lang="he-IL" sz="44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itchFamily="34" charset="0"/>
                <a:cs typeface="David" pitchFamily="2" charset="-79"/>
              </a:rPr>
              <a:t> אות אחרת בשמים גדולה ונפלאה: </a:t>
            </a:r>
            <a:br>
              <a:rPr lang="en-US" sz="44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itchFamily="34" charset="0"/>
                <a:cs typeface="David" pitchFamily="2" charset="-79"/>
              </a:rPr>
            </a:br>
            <a:r>
              <a:rPr lang="he-IL" sz="44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itchFamily="34" charset="0"/>
                <a:cs typeface="David" pitchFamily="2" charset="-79"/>
              </a:rPr>
              <a:t>שבעה מלאכים הנושאים את </a:t>
            </a:r>
            <a:r>
              <a:rPr lang="he-IL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David" pitchFamily="2" charset="-79"/>
              </a:rPr>
              <a:t>שבע המכות האחרונות</a:t>
            </a:r>
            <a:r>
              <a:rPr lang="he-IL" sz="4400" b="1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itchFamily="34" charset="0"/>
                <a:cs typeface="David" pitchFamily="2" charset="-79"/>
              </a:rPr>
              <a:t> כי בהן כלה זעם אלוהים.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CCCC946-DAB6-4EE0-BB6C-A52E6724164E}"/>
              </a:ext>
            </a:extLst>
          </p:cNvPr>
          <p:cNvSpPr txBox="1"/>
          <p:nvPr/>
        </p:nvSpPr>
        <p:spPr>
          <a:xfrm>
            <a:off x="-252536" y="1124744"/>
            <a:ext cx="1908175" cy="510909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latin typeface="Arial" pitchFamily="34" charset="0"/>
                <a:cs typeface="David" pitchFamily="2" charset="-79"/>
              </a:rPr>
              <a:t>חזון</a:t>
            </a:r>
            <a:r>
              <a:rPr lang="he-IL" sz="3200" b="1" dirty="0">
                <a:ln>
                  <a:solidFill>
                    <a:sysClr val="windowText" lastClr="000000"/>
                  </a:solidFill>
                </a:ln>
                <a:solidFill>
                  <a:srgbClr val="996600"/>
                </a:solidFill>
                <a:latin typeface="Arial" pitchFamily="34" charset="0"/>
                <a:cs typeface="David" pitchFamily="2" charset="-79"/>
              </a:rPr>
              <a:t> ט"ו</a:t>
            </a:r>
          </a:p>
        </p:txBody>
      </p:sp>
    </p:spTree>
    <p:extLst>
      <p:ext uri="{BB962C8B-B14F-4D97-AF65-F5344CB8AC3E}">
        <p14:creationId xmlns:p14="http://schemas.microsoft.com/office/powerpoint/2010/main" val="871535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9B83C502-3FC9-4124-AAD3-CC68713F303E}"/>
              </a:ext>
            </a:extLst>
          </p:cNvPr>
          <p:cNvSpPr txBox="1"/>
          <p:nvPr/>
        </p:nvSpPr>
        <p:spPr>
          <a:xfrm>
            <a:off x="0" y="0"/>
            <a:ext cx="9144000" cy="16989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Arial" pitchFamily="34" charset="0"/>
                <a:cs typeface="David" pitchFamily="2" charset="-79"/>
              </a:rPr>
              <a:t>ואשמע קול גדול מן ההיכל האומר </a:t>
            </a:r>
            <a:br>
              <a:rPr kumimoji="0" lang="en-US" sz="4400" b="1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Arial" pitchFamily="34" charset="0"/>
                <a:cs typeface="David" pitchFamily="2" charset="-79"/>
              </a:rPr>
              <a:t>אל שבעת המלאכים: </a:t>
            </a:r>
            <a:br>
              <a:rPr kumimoji="0" lang="en-US" sz="4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לכו ושפכו את שבע קערות חמת האלוהים ארצה.</a:t>
            </a:r>
            <a:endParaRPr kumimoji="0" lang="he-IL" sz="44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David" pitchFamily="2" charset="-79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1325A8-8F74-4E28-B240-E0EF4787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6165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46A9871-0316-4437-A7A6-FDB1599AF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/>
          <a:stretch/>
        </p:blipFill>
        <p:spPr>
          <a:xfrm>
            <a:off x="4679470" y="1628800"/>
            <a:ext cx="4437134" cy="5257174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27FCB93-595B-4CD1-9929-04B05EF90179}"/>
              </a:ext>
            </a:extLst>
          </p:cNvPr>
          <p:cNvGrpSpPr/>
          <p:nvPr/>
        </p:nvGrpSpPr>
        <p:grpSpPr>
          <a:xfrm>
            <a:off x="-327978" y="1628800"/>
            <a:ext cx="4584198" cy="4320480"/>
            <a:chOff x="-327978" y="1628800"/>
            <a:chExt cx="4584198" cy="4320480"/>
          </a:xfrm>
        </p:grpSpPr>
        <p:sp>
          <p:nvSpPr>
            <p:cNvPr id="8" name="בועת דיבור: מלבן עם פינות מעוגלות 7">
              <a:extLst>
                <a:ext uri="{FF2B5EF4-FFF2-40B4-BE49-F238E27FC236}">
                  <a16:creationId xmlns:a16="http://schemas.microsoft.com/office/drawing/2014/main" id="{3B312BBD-7771-473C-BB9C-4E7CA80EFAB3}"/>
                </a:ext>
              </a:extLst>
            </p:cNvPr>
            <p:cNvSpPr/>
            <p:nvPr/>
          </p:nvSpPr>
          <p:spPr>
            <a:xfrm>
              <a:off x="194758" y="1628800"/>
              <a:ext cx="4061462" cy="4320480"/>
            </a:xfrm>
            <a:prstGeom prst="wedgeRoundRectCallout">
              <a:avLst>
                <a:gd name="adj1" fmla="val 79380"/>
                <a:gd name="adj2" fmla="val 3214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lnSpc>
                  <a:spcPct val="150000"/>
                </a:lnSpc>
              </a:pPr>
              <a:endParaRPr lang="he-IL" dirty="0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151359FB-54B6-4AE9-B94C-7D87F3D885D9}"/>
                </a:ext>
              </a:extLst>
            </p:cNvPr>
            <p:cNvSpPr txBox="1"/>
            <p:nvPr/>
          </p:nvSpPr>
          <p:spPr>
            <a:xfrm>
              <a:off x="-327978" y="1628800"/>
              <a:ext cx="4584198" cy="41780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e-IL" sz="3600" b="1" dirty="0">
                  <a:latin typeface="David" pitchFamily="34" charset="-79"/>
                  <a:cs typeface="David" pitchFamily="34" charset="-79"/>
                </a:rPr>
                <a:t>אנחנו נמצאים בעיצומו </a:t>
              </a:r>
              <a:br>
                <a:rPr lang="en-US" sz="3600" b="1" dirty="0">
                  <a:latin typeface="David" pitchFamily="34" charset="-79"/>
                  <a:cs typeface="David" pitchFamily="34" charset="-79"/>
                </a:rPr>
              </a:br>
              <a:r>
                <a:rPr lang="he-IL" sz="3600" b="1" dirty="0">
                  <a:latin typeface="David" pitchFamily="34" charset="-79"/>
                  <a:cs typeface="David" pitchFamily="34" charset="-79"/>
                </a:rPr>
                <a:t>של אירוע מתגלגל </a:t>
              </a:r>
              <a:br>
                <a:rPr lang="en-US" sz="3600" b="1" dirty="0">
                  <a:latin typeface="David" pitchFamily="34" charset="-79"/>
                  <a:cs typeface="David" pitchFamily="34" charset="-79"/>
                </a:rPr>
              </a:br>
              <a:r>
                <a:rPr lang="he-IL" sz="3600" b="1" dirty="0">
                  <a:latin typeface="David" pitchFamily="34" charset="-79"/>
                  <a:cs typeface="David" pitchFamily="34" charset="-79"/>
                </a:rPr>
                <a:t>שאנחנו יודעים </a:t>
              </a:r>
              <a:br>
                <a:rPr lang="en-US" sz="3600" b="1" dirty="0">
                  <a:latin typeface="David" pitchFamily="34" charset="-79"/>
                  <a:cs typeface="David" pitchFamily="34" charset="-79"/>
                </a:rPr>
              </a:br>
              <a:r>
                <a:rPr lang="he-IL" sz="3600" b="1" dirty="0">
                  <a:latin typeface="David" pitchFamily="34" charset="-79"/>
                  <a:cs typeface="David" pitchFamily="34" charset="-79"/>
                </a:rPr>
                <a:t>איך מתחיל, אבל לא </a:t>
              </a:r>
              <a:br>
                <a:rPr lang="en-US" sz="3600" b="1" dirty="0">
                  <a:latin typeface="David" pitchFamily="34" charset="-79"/>
                  <a:cs typeface="David" pitchFamily="34" charset="-79"/>
                </a:rPr>
              </a:br>
              <a:r>
                <a:rPr lang="he-IL" sz="3600" b="1" dirty="0">
                  <a:latin typeface="David" pitchFamily="34" charset="-79"/>
                  <a:cs typeface="David" pitchFamily="34" charset="-79"/>
                </a:rPr>
                <a:t>יודעים איך ייגמר"</a:t>
              </a:r>
            </a:p>
          </p:txBody>
        </p:sp>
      </p:grp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5328EAC-9988-49C9-832B-C555EF10C391}"/>
              </a:ext>
            </a:extLst>
          </p:cNvPr>
          <p:cNvSpPr txBox="1"/>
          <p:nvPr/>
        </p:nvSpPr>
        <p:spPr>
          <a:xfrm>
            <a:off x="250825" y="554777"/>
            <a:ext cx="86423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itchFamily="34" charset="-79"/>
                <a:cs typeface="David" pitchFamily="34" charset="-79"/>
              </a:rPr>
              <a:t>בנימין נתניהו - ראש ממשלת ישראל</a:t>
            </a:r>
          </a:p>
        </p:txBody>
      </p:sp>
    </p:spTree>
    <p:extLst>
      <p:ext uri="{BB962C8B-B14F-4D97-AF65-F5344CB8AC3E}">
        <p14:creationId xmlns:p14="http://schemas.microsoft.com/office/powerpoint/2010/main" val="790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8B916DC2-88BB-4E8A-9B8E-DF5ABDF45AA9}"/>
              </a:ext>
            </a:extLst>
          </p:cNvPr>
          <p:cNvSpPr txBox="1"/>
          <p:nvPr/>
        </p:nvSpPr>
        <p:spPr>
          <a:xfrm>
            <a:off x="0" y="0"/>
            <a:ext cx="9144000" cy="185281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וילך הראשון וישפוך את קערתו על הארץ, ויהי 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שחין רע ומכאיב 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באנשים אשר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עליהם 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תו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 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החיה ובמשתחווים לצלמה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CDFA64-B258-4F18-8CAB-72B106D8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785938"/>
            <a:ext cx="5072062" cy="5072062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" name="Picture 5" descr="http://www.aish.com/hebrewSite/graphics/articles/Heb10Makot_6_Blisters.jpg">
            <a:extLst>
              <a:ext uri="{FF2B5EF4-FFF2-40B4-BE49-F238E27FC236}">
                <a16:creationId xmlns:a16="http://schemas.microsoft.com/office/drawing/2014/main" id="{12B162FB-D51F-4E3C-AA43-4C94CA23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285" t="20497"/>
          <a:stretch>
            <a:fillRect/>
          </a:stretch>
        </p:blipFill>
        <p:spPr bwMode="auto">
          <a:xfrm>
            <a:off x="5500694" y="2214554"/>
            <a:ext cx="2428892" cy="345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8094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A26B4824-A979-4254-BD60-CDE10CDFD0D7}"/>
              </a:ext>
            </a:extLst>
          </p:cNvPr>
          <p:cNvSpPr txBox="1"/>
          <p:nvPr/>
        </p:nvSpPr>
        <p:spPr>
          <a:xfrm>
            <a:off x="0" y="132347"/>
            <a:ext cx="9144000" cy="125880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וישפוך השני את קערתו על הים ויהי 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לדם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 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כדם חלל, </a:t>
            </a:r>
            <a:r>
              <a:rPr lang="he-IL" sz="4400" b="1" dirty="0" err="1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ותמת</a:t>
            </a:r>
            <a:r>
              <a:rPr lang="he-IL" sz="4400" b="1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כל נפש חיה אשר בים.</a:t>
            </a:r>
            <a:endParaRPr kumimoji="0" lang="he-IL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7" name="קבוצה 7">
            <a:extLst>
              <a:ext uri="{FF2B5EF4-FFF2-40B4-BE49-F238E27FC236}">
                <a16:creationId xmlns:a16="http://schemas.microsoft.com/office/drawing/2014/main" id="{33757263-AF16-454C-A2A6-C5DDA94E9110}"/>
              </a:ext>
            </a:extLst>
          </p:cNvPr>
          <p:cNvGrpSpPr>
            <a:grpSpLocks/>
          </p:cNvGrpSpPr>
          <p:nvPr/>
        </p:nvGrpSpPr>
        <p:grpSpPr bwMode="auto">
          <a:xfrm>
            <a:off x="0" y="1484313"/>
            <a:ext cx="9296400" cy="5373687"/>
            <a:chOff x="0" y="1484313"/>
            <a:chExt cx="4114800" cy="3516312"/>
          </a:xfrm>
        </p:grpSpPr>
        <p:pic>
          <p:nvPicPr>
            <p:cNvPr id="8" name="Picture 8" descr="http://farm3.static.flickr.com/2394/2374708868_673e22d0e5.jpg?v=0">
              <a:extLst>
                <a:ext uri="{FF2B5EF4-FFF2-40B4-BE49-F238E27FC236}">
                  <a16:creationId xmlns:a16="http://schemas.microsoft.com/office/drawing/2014/main" id="{C037B5F5-1738-4E71-B662-FD967E36B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84313"/>
              <a:ext cx="4108450" cy="351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45F4470C-FBA1-47F2-B6C7-1E75B14BB35A}"/>
                </a:ext>
              </a:extLst>
            </p:cNvPr>
            <p:cNvSpPr/>
            <p:nvPr/>
          </p:nvSpPr>
          <p:spPr bwMode="auto">
            <a:xfrm>
              <a:off x="0" y="1484313"/>
              <a:ext cx="4114800" cy="1088654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1"/>
            <a:lstStyle/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David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3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84054570-7E82-4480-A5E2-80A6D0C19A23}"/>
              </a:ext>
            </a:extLst>
          </p:cNvPr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וישפוך השלישי את קערתו בנהרות ובמעיינות המים ויהיו </a:t>
            </a:r>
            <a:r>
              <a:rPr kumimoji="0" lang="he-IL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לדם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F48E47-EC90-49E0-B90E-D11F4CB5A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955" t="36938" r="18767" b="8777"/>
          <a:stretch/>
        </p:blipFill>
        <p:spPr bwMode="auto">
          <a:xfrm>
            <a:off x="-33870" y="1700808"/>
            <a:ext cx="9144000" cy="524432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41343E4-1D8D-4134-8F02-6BA6F639F3C8}"/>
              </a:ext>
            </a:extLst>
          </p:cNvPr>
          <p:cNvSpPr txBox="1"/>
          <p:nvPr/>
        </p:nvSpPr>
        <p:spPr bwMode="auto">
          <a:xfrm>
            <a:off x="2305882" y="1104941"/>
            <a:ext cx="6804248" cy="667875"/>
          </a:xfrm>
          <a:prstGeom prst="rect">
            <a:avLst/>
          </a:prstGeom>
          <a:solidFill>
            <a:srgbClr val="FFFFCC"/>
          </a:solidFill>
          <a:effectLst/>
        </p:spPr>
        <p:txBody>
          <a:bodyPr wrap="square" rtlCol="1"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David" pitchFamily="2" charset="-79"/>
              </a:rPr>
              <a:t>ורבים מבני אדם מתו מן המים.</a:t>
            </a:r>
          </a:p>
        </p:txBody>
      </p:sp>
    </p:spTree>
    <p:extLst>
      <p:ext uri="{BB962C8B-B14F-4D97-AF65-F5344CB8AC3E}">
        <p14:creationId xmlns:p14="http://schemas.microsoft.com/office/powerpoint/2010/main" val="4060049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77C31A2-F6B2-480A-95E6-E83DF9C3741B}"/>
              </a:ext>
            </a:extLst>
          </p:cNvPr>
          <p:cNvSpPr txBox="1"/>
          <p:nvPr/>
        </p:nvSpPr>
        <p:spPr>
          <a:xfrm>
            <a:off x="1115616" y="1124744"/>
            <a:ext cx="6588224" cy="120956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כי דם קדושים ונביאים שפכו </a:t>
            </a:r>
            <a:br>
              <a:rPr kumimoji="0" lang="en-US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ודם השקיתם כי גמול ידם הוא.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A8250-0EE9-4502-B52D-33FCDBB1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2222233"/>
            <a:ext cx="6429375" cy="4614862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3A60109-E758-4BE5-9A42-672610804341}"/>
              </a:ext>
            </a:extLst>
          </p:cNvPr>
          <p:cNvSpPr txBox="1"/>
          <p:nvPr/>
        </p:nvSpPr>
        <p:spPr>
          <a:xfrm>
            <a:off x="0" y="0"/>
            <a:ext cx="9144000" cy="12096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ואשמע את מלאך המים אומר: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צדיק אתה </a:t>
            </a:r>
            <a:r>
              <a:rPr kumimoji="0" lang="he-IL" sz="4400" b="1" i="0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ההוה</a:t>
            </a: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 והיה והקדוש כי כן שפטת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153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labaster-box.org/images/alter-of-incense-mis.jpg">
            <a:extLst>
              <a:ext uri="{FF2B5EF4-FFF2-40B4-BE49-F238E27FC236}">
                <a16:creationId xmlns:a16="http://schemas.microsoft.com/office/drawing/2014/main" id="{C23C084D-8C01-4860-854D-188DE7B98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7392" y="1214422"/>
            <a:ext cx="4669216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67158A9-F65C-415D-9588-467A80A5C05D}"/>
              </a:ext>
            </a:extLst>
          </p:cNvPr>
          <p:cNvSpPr txBox="1"/>
          <p:nvPr/>
        </p:nvSpPr>
        <p:spPr>
          <a:xfrm>
            <a:off x="0" y="0"/>
            <a:ext cx="9144000" cy="12096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ואשמע את המזבח אומר: </a:t>
            </a: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אמנם כן יהוה</a:t>
            </a:r>
            <a:br>
              <a:rPr kumimoji="0" lang="en-US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</a:b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 אלוהים צבאות, אמת וצדק משפטיך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1788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CC60E00-44E5-45D0-A254-1B22655AE4C5}"/>
              </a:ext>
            </a:extLst>
          </p:cNvPr>
          <p:cNvSpPr txBox="1"/>
          <p:nvPr/>
        </p:nvSpPr>
        <p:spPr>
          <a:xfrm>
            <a:off x="0" y="0"/>
            <a:ext cx="9144000" cy="12096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וישפוך המלאך הרביעי את קערתו על השמש ויינתן לו לצרוב את בני אדם באש. </a:t>
            </a:r>
          </a:p>
        </p:txBody>
      </p:sp>
      <p:pic>
        <p:nvPicPr>
          <p:cNvPr id="8" name="Picture 4" descr="http://zuserver2.star.ucl.ac.uk/~idh/apod/image/9701/redsun_soho_big.jpg">
            <a:extLst>
              <a:ext uri="{FF2B5EF4-FFF2-40B4-BE49-F238E27FC236}">
                <a16:creationId xmlns:a16="http://schemas.microsoft.com/office/drawing/2014/main" id="{53276B37-7A35-4A29-B42C-FA9C6AF6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7527" r="10670" b="8601"/>
          <a:stretch>
            <a:fillRect/>
          </a:stretch>
        </p:blipFill>
        <p:spPr bwMode="auto">
          <a:xfrm>
            <a:off x="0" y="1214438"/>
            <a:ext cx="92011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90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7C4C256-4AD9-4F0E-B356-50AEA61E3023}"/>
              </a:ext>
            </a:extLst>
          </p:cNvPr>
          <p:cNvSpPr txBox="1"/>
          <p:nvPr/>
        </p:nvSpPr>
        <p:spPr>
          <a:xfrm>
            <a:off x="0" y="0"/>
            <a:ext cx="9144000" cy="17510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ויצרבו בני אדם בחום גדול ויגדפו את שם אלוהים אשר לו הממשלה על המכות האלה ולא שבו לתת לו הכבוד. </a:t>
            </a:r>
          </a:p>
        </p:txBody>
      </p:sp>
      <p:pic>
        <p:nvPicPr>
          <p:cNvPr id="5" name="Picture 4" descr="http://momentin.com/images/chap16/17_Scorched_men_smith.jpg">
            <a:extLst>
              <a:ext uri="{FF2B5EF4-FFF2-40B4-BE49-F238E27FC236}">
                <a16:creationId xmlns:a16="http://schemas.microsoft.com/office/drawing/2014/main" id="{2ECC350E-5A13-4C51-9413-24CD9772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785938"/>
            <a:ext cx="6588125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032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ingdom of Darkness by lachance.">
            <a:extLst>
              <a:ext uri="{FF2B5EF4-FFF2-40B4-BE49-F238E27FC236}">
                <a16:creationId xmlns:a16="http://schemas.microsoft.com/office/drawing/2014/main" id="{66792B81-8DA4-4F7C-964D-8767DC42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714375"/>
            <a:ext cx="9223376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6410AEE-5014-433D-BCCE-2CC926EA86B2}"/>
              </a:ext>
            </a:extLst>
          </p:cNvPr>
          <p:cNvSpPr txBox="1"/>
          <p:nvPr/>
        </p:nvSpPr>
        <p:spPr>
          <a:xfrm>
            <a:off x="-33867" y="0"/>
            <a:ext cx="9177867" cy="1209675"/>
          </a:xfrm>
          <a:prstGeom prst="rect">
            <a:avLst/>
          </a:prstGeom>
          <a:solidFill>
            <a:srgbClr val="000000"/>
          </a:solidFill>
          <a:effectLst/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וישפוך 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החמישי את קערתו על כסא החיה ותחשך מלכותה </a:t>
            </a:r>
            <a:r>
              <a:rPr kumimoji="0" lang="he-IL" sz="4400" b="1" i="0" u="none" strike="noStrike" kern="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וינשכו מכאב לב את לשונם</a:t>
            </a: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618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1FF9CE97-982A-4A86-8317-EF683DABFFFA}"/>
              </a:ext>
            </a:extLst>
          </p:cNvPr>
          <p:cNvSpPr txBox="1"/>
          <p:nvPr/>
        </p:nvSpPr>
        <p:spPr>
          <a:xfrm>
            <a:off x="0" y="0"/>
            <a:ext cx="9144000" cy="12096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FF"/>
            </a:outerShdw>
          </a:effectLst>
        </p:spPr>
        <p:txBody>
          <a:bodyPr rtlCol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David" pitchFamily="2" charset="-79"/>
              </a:rPr>
              <a:t>ויגדפו את אלוהי השמים ממכאובם. ושחינם ולא שבו ממעשיהם.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196D5-5222-4EAC-A59A-F9B5B15A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5375"/>
            <a:ext cx="9191625" cy="576262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87841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3D0B9DC-80BE-4F39-9697-CCA5DC13474A}"/>
              </a:ext>
            </a:extLst>
          </p:cNvPr>
          <p:cNvSpPr txBox="1"/>
          <p:nvPr/>
        </p:nvSpPr>
        <p:spPr>
          <a:xfrm>
            <a:off x="-108520" y="167106"/>
            <a:ext cx="9144000" cy="590931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254000" h="190500" prst="artDeco"/>
          </a:sp3d>
        </p:spPr>
        <p:txBody>
          <a:bodyPr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15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David" pitchFamily="2" charset="-79"/>
              </a:rPr>
              <a:t>הנני בא כגנב</a:t>
            </a:r>
            <a:r>
              <a:rPr lang="he-IL" sz="8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David" pitchFamily="2" charset="-79"/>
              </a:rPr>
              <a:t>, </a:t>
            </a:r>
            <a:br>
              <a:rPr lang="en-US" sz="8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David" pitchFamily="2" charset="-79"/>
              </a:rPr>
            </a:br>
            <a:r>
              <a:rPr lang="he-IL" sz="8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David" pitchFamily="2" charset="-79"/>
              </a:rPr>
              <a:t>אשרי השוקד ושומר את בגדיו למען לא ילך ערום וראו את ערוותו</a:t>
            </a:r>
            <a:r>
              <a:rPr lang="he-IL" sz="8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David" pitchFamily="2" charset="-79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739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83818CD-C42A-4248-8918-7E34C65F3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62" t="40196" r="5113" b="35993"/>
          <a:stretch/>
        </p:blipFill>
        <p:spPr>
          <a:xfrm>
            <a:off x="1397326" y="3573016"/>
            <a:ext cx="6349347" cy="359796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7916705-4326-42BF-B7F9-2A9CA8BCF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2" t="51401" r="29526" b="34243"/>
          <a:stretch/>
        </p:blipFill>
        <p:spPr>
          <a:xfrm>
            <a:off x="204282" y="1340768"/>
            <a:ext cx="8760722" cy="208823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4478277-4B42-4857-8B42-4A63103BAFA6}"/>
              </a:ext>
            </a:extLst>
          </p:cNvPr>
          <p:cNvSpPr txBox="1"/>
          <p:nvPr/>
        </p:nvSpPr>
        <p:spPr>
          <a:xfrm>
            <a:off x="-87416" y="271975"/>
            <a:ext cx="9036495" cy="12014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4500"/>
              </a:lnSpc>
            </a:pPr>
            <a:r>
              <a:rPr lang="he-IL" sz="3400" b="1" dirty="0">
                <a:latin typeface="David" pitchFamily="34" charset="-79"/>
              </a:rPr>
              <a:t>משבר הקורונה: חשש לעשרות מקרי הידבקות</a:t>
            </a:r>
            <a:br>
              <a:rPr lang="en-US" sz="3400" b="1" dirty="0">
                <a:latin typeface="David" pitchFamily="34" charset="-79"/>
              </a:rPr>
            </a:br>
            <a:r>
              <a:rPr lang="he-IL" sz="3400" b="1" dirty="0">
                <a:latin typeface="David" pitchFamily="34" charset="-79"/>
              </a:rPr>
              <a:t>                        נוספים ברחבי הארץ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E9806663-3A13-4504-9A63-E15DCC98234E}"/>
              </a:ext>
            </a:extLst>
          </p:cNvPr>
          <p:cNvGrpSpPr/>
          <p:nvPr/>
        </p:nvGrpSpPr>
        <p:grpSpPr>
          <a:xfrm>
            <a:off x="827584" y="891598"/>
            <a:ext cx="5184576" cy="89130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82244E85-39D6-4BB8-A253-FDAAC035A19B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EE7ABDFE-0002-4092-ADC3-8BD5F673A46E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40BDD21-A192-47D1-BDFB-06251CBAF954}"/>
              </a:ext>
            </a:extLst>
          </p:cNvPr>
          <p:cNvGrpSpPr/>
          <p:nvPr/>
        </p:nvGrpSpPr>
        <p:grpSpPr>
          <a:xfrm>
            <a:off x="2483768" y="1418126"/>
            <a:ext cx="3528392" cy="93096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44740FC0-DE40-4111-B615-D201AE07D7F8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6648915B-241A-4CE6-9A75-DE950F2427DD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4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7C1E25EF-D74F-468C-9C16-1195FD9CF325}"/>
              </a:ext>
            </a:extLst>
          </p:cNvPr>
          <p:cNvGrpSpPr/>
          <p:nvPr/>
        </p:nvGrpSpPr>
        <p:grpSpPr>
          <a:xfrm>
            <a:off x="8519" y="1153200"/>
            <a:ext cx="8908887" cy="2681503"/>
            <a:chOff x="8519" y="1153200"/>
            <a:chExt cx="8908887" cy="2681503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7E873046-CA6B-4F9C-9D57-9A742C45C799}"/>
                </a:ext>
              </a:extLst>
            </p:cNvPr>
            <p:cNvSpPr txBox="1"/>
            <p:nvPr/>
          </p:nvSpPr>
          <p:spPr>
            <a:xfrm>
              <a:off x="2267744" y="1153200"/>
              <a:ext cx="6649662" cy="26815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he-IL" sz="5400" b="1" dirty="0">
                  <a:ln>
                    <a:solidFill>
                      <a:schemeClr val="tx1"/>
                    </a:solidFill>
                  </a:ln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itchFamily="34" charset="-79"/>
                  <a:cs typeface="David" pitchFamily="34" charset="-79"/>
                </a:rPr>
                <a:t>שקדו בכל עת והתפללו</a:t>
              </a:r>
              <a:r>
                <a:rPr lang="he-IL" sz="4800" b="1" dirty="0">
                  <a:latin typeface="David" pitchFamily="34" charset="-79"/>
                  <a:cs typeface="David" pitchFamily="34" charset="-79"/>
                </a:rPr>
                <a:t>, </a:t>
              </a:r>
              <a:br>
                <a:rPr lang="en-US" sz="4800" b="1" dirty="0">
                  <a:latin typeface="David" pitchFamily="34" charset="-79"/>
                  <a:cs typeface="David" pitchFamily="34" charset="-79"/>
                </a:rPr>
              </a:br>
              <a:r>
                <a:rPr lang="he-IL" sz="4800" b="1" dirty="0">
                  <a:latin typeface="David" pitchFamily="34" charset="-79"/>
                  <a:cs typeface="David" pitchFamily="34" charset="-79"/>
                </a:rPr>
                <a:t>למען תעצרו כוח להימלט </a:t>
              </a:r>
              <a:br>
                <a:rPr lang="en-US" sz="4800" b="1" dirty="0">
                  <a:latin typeface="David" pitchFamily="34" charset="-79"/>
                  <a:cs typeface="David" pitchFamily="34" charset="-79"/>
                </a:rPr>
              </a:br>
              <a:r>
                <a:rPr lang="he-IL" sz="4800" b="1" dirty="0">
                  <a:latin typeface="David" pitchFamily="34" charset="-79"/>
                  <a:cs typeface="David" pitchFamily="34" charset="-79"/>
                </a:rPr>
                <a:t>מכל העתידות האלה </a:t>
              </a:r>
              <a:br>
                <a:rPr lang="en-US" sz="4800" b="1" dirty="0">
                  <a:latin typeface="David" pitchFamily="34" charset="-79"/>
                  <a:cs typeface="David" pitchFamily="34" charset="-79"/>
                </a:rPr>
              </a:br>
              <a:r>
                <a:rPr lang="he-IL" sz="4800" b="1" dirty="0">
                  <a:latin typeface="David" pitchFamily="34" charset="-79"/>
                  <a:cs typeface="David" pitchFamily="34" charset="-79"/>
                </a:rPr>
                <a:t>ולהתייצב לפני בן האדם.</a:t>
              </a:r>
            </a:p>
          </p:txBody>
        </p:sp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43649DED-6255-4075-8EB1-878FEBA394DD}"/>
                </a:ext>
              </a:extLst>
            </p:cNvPr>
            <p:cNvSpPr txBox="1"/>
            <p:nvPr/>
          </p:nvSpPr>
          <p:spPr>
            <a:xfrm>
              <a:off x="8519" y="3105834"/>
              <a:ext cx="3240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>
                  <a:ln>
                    <a:solidFill>
                      <a:schemeClr val="tx1"/>
                    </a:solidFill>
                  </a:ln>
                  <a:solidFill>
                    <a:srgbClr val="996600"/>
                  </a:solidFill>
                  <a:latin typeface="David" pitchFamily="34" charset="-79"/>
                  <a:cs typeface="David" pitchFamily="34" charset="-79"/>
                </a:rPr>
                <a:t>לוקס כ"א: 36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9A0C4E3-CDB5-4475-8471-2A56C244A93E}"/>
              </a:ext>
            </a:extLst>
          </p:cNvPr>
          <p:cNvSpPr txBox="1"/>
          <p:nvPr/>
        </p:nvSpPr>
        <p:spPr>
          <a:xfrm>
            <a:off x="0" y="260648"/>
            <a:ext cx="88931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spc="200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מהו הלקח עבורנו ממגפת הקורונה</a:t>
            </a:r>
            <a:r>
              <a:rPr lang="he-IL" sz="4800" b="1" spc="200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+mj-cs"/>
              </a:rPr>
              <a:t>?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771A5D3-1E71-425F-8EC2-0A6FF175D318}"/>
              </a:ext>
            </a:extLst>
          </p:cNvPr>
          <p:cNvSpPr txBox="1"/>
          <p:nvPr/>
        </p:nvSpPr>
        <p:spPr>
          <a:xfrm>
            <a:off x="2267744" y="3619603"/>
            <a:ext cx="6649662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200" b="1" spc="500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מה ישוע מבטיח לנו</a:t>
            </a:r>
            <a:r>
              <a:rPr lang="he-IL" sz="5200" b="1" spc="500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+mj-cs"/>
              </a:rPr>
              <a:t>?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A3CA0C31-EFEB-46D3-9ACC-DAD1DB6DDA66}"/>
              </a:ext>
            </a:extLst>
          </p:cNvPr>
          <p:cNvGrpSpPr/>
          <p:nvPr/>
        </p:nvGrpSpPr>
        <p:grpSpPr>
          <a:xfrm>
            <a:off x="-180528" y="4393511"/>
            <a:ext cx="9021904" cy="2275577"/>
            <a:chOff x="-8249" y="4393511"/>
            <a:chExt cx="9021904" cy="2275577"/>
          </a:xfrm>
        </p:grpSpPr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117430B3-EF7B-49C4-8660-8FEEFA042753}"/>
                </a:ext>
              </a:extLst>
            </p:cNvPr>
            <p:cNvSpPr txBox="1"/>
            <p:nvPr/>
          </p:nvSpPr>
          <p:spPr>
            <a:xfrm>
              <a:off x="395536" y="4393511"/>
              <a:ext cx="8618119" cy="18639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he-IL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itchFamily="34" charset="-79"/>
                  <a:cs typeface="David" pitchFamily="34" charset="-79"/>
                </a:rPr>
                <a:t>יען שמרת דבר סבלנותי, אשמורך גם אנכי משעת הניסיון העתידה לבוא על תבל כולה, לנסות את יושבי הארץ.</a:t>
              </a:r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D311E760-01D2-4C86-92E0-1A61A8D9D4B5}"/>
                </a:ext>
              </a:extLst>
            </p:cNvPr>
            <p:cNvSpPr txBox="1"/>
            <p:nvPr/>
          </p:nvSpPr>
          <p:spPr>
            <a:xfrm>
              <a:off x="-8249" y="6022757"/>
              <a:ext cx="223224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 err="1">
                  <a:ln>
                    <a:solidFill>
                      <a:schemeClr val="tx1"/>
                    </a:solidFill>
                  </a:ln>
                  <a:solidFill>
                    <a:srgbClr val="996600"/>
                  </a:solidFill>
                  <a:latin typeface="David" pitchFamily="34" charset="-79"/>
                  <a:cs typeface="David" pitchFamily="34" charset="-79"/>
                </a:rPr>
                <a:t>חזון</a:t>
              </a:r>
              <a:r>
                <a:rPr lang="he-IL" sz="3600" b="1" dirty="0">
                  <a:ln>
                    <a:solidFill>
                      <a:schemeClr val="tx1"/>
                    </a:solidFill>
                  </a:ln>
                  <a:solidFill>
                    <a:srgbClr val="996600"/>
                  </a:solidFill>
                  <a:latin typeface="David" pitchFamily="34" charset="-79"/>
                  <a:cs typeface="David" pitchFamily="34" charset="-79"/>
                </a:rPr>
                <a:t> ג: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9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14398BAF-989F-4171-9219-F714AC8C6653}"/>
              </a:ext>
            </a:extLst>
          </p:cNvPr>
          <p:cNvGrpSpPr/>
          <p:nvPr/>
        </p:nvGrpSpPr>
        <p:grpSpPr>
          <a:xfrm>
            <a:off x="-156011" y="908720"/>
            <a:ext cx="9280896" cy="6508021"/>
            <a:chOff x="-156011" y="908720"/>
            <a:chExt cx="9280896" cy="6508021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E26CB427-11D4-45F5-9D82-E8254905F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825" t="45798" r="28350" b="28990"/>
            <a:stretch/>
          </p:blipFill>
          <p:spPr>
            <a:xfrm>
              <a:off x="-156011" y="908720"/>
              <a:ext cx="9280896" cy="3672135"/>
            </a:xfrm>
            <a:prstGeom prst="rect">
              <a:avLst/>
            </a:prstGeom>
          </p:spPr>
        </p:pic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66378109-32A9-4D8D-8060-E45092CE3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62" t="45798" r="5113" b="28990"/>
            <a:stretch/>
          </p:blipFill>
          <p:spPr>
            <a:xfrm>
              <a:off x="2088977" y="4437112"/>
              <a:ext cx="4966045" cy="2979629"/>
            </a:xfrm>
            <a:prstGeom prst="rect">
              <a:avLst/>
            </a:prstGeom>
          </p:spPr>
        </p:pic>
      </p:grp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2365503-66BF-4EC2-87BE-DABBDD07C281}"/>
              </a:ext>
            </a:extLst>
          </p:cNvPr>
          <p:cNvSpPr txBox="1"/>
          <p:nvPr/>
        </p:nvSpPr>
        <p:spPr>
          <a:xfrm>
            <a:off x="395536" y="188913"/>
            <a:ext cx="81369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David" pitchFamily="34" charset="-79"/>
              </a:rPr>
              <a:t>כמה חולי קורונה יש כיום בארץ</a:t>
            </a:r>
            <a:r>
              <a:rPr lang="he-IL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avid" pitchFamily="34" charset="-79"/>
                <a:cs typeface="+mj-cs"/>
              </a:rPr>
              <a:t>?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233012B1-9E15-4E5A-A32E-082A71DC8468}"/>
              </a:ext>
            </a:extLst>
          </p:cNvPr>
          <p:cNvGrpSpPr/>
          <p:nvPr/>
        </p:nvGrpSpPr>
        <p:grpSpPr>
          <a:xfrm>
            <a:off x="1259632" y="1670996"/>
            <a:ext cx="2304256" cy="68610"/>
            <a:chOff x="2195736" y="3212976"/>
            <a:chExt cx="6840760" cy="72008"/>
          </a:xfrm>
        </p:grpSpPr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D2FC18D8-D1DC-4086-8D4D-86F29CB0238E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418A76C8-9730-48F7-AAAA-68C0430640E9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FD50168A-134C-4440-A39F-ECE467F47EC2}"/>
              </a:ext>
            </a:extLst>
          </p:cNvPr>
          <p:cNvGrpSpPr/>
          <p:nvPr/>
        </p:nvGrpSpPr>
        <p:grpSpPr>
          <a:xfrm>
            <a:off x="4427984" y="2365844"/>
            <a:ext cx="4248472" cy="63458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0700DA99-9710-4E8C-A9BD-883D50531282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1A838EBE-A10C-46EA-A8F5-CFA4C80D4BDB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09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BFCFD1B-B7C1-4D71-9586-7E0C21C2E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0" t="34250" r="3800" b="34250"/>
          <a:stretch/>
        </p:blipFill>
        <p:spPr>
          <a:xfrm>
            <a:off x="0" y="-1"/>
            <a:ext cx="9130090" cy="3467123"/>
          </a:xfrm>
          <a:prstGeom prst="rect">
            <a:avLst/>
          </a:prstGeom>
        </p:spPr>
      </p:pic>
      <p:pic>
        <p:nvPicPr>
          <p:cNvPr id="3074" name="Picture 2" descr="מחלקה פנימית בבית חולים">
            <a:extLst>
              <a:ext uri="{FF2B5EF4-FFF2-40B4-BE49-F238E27FC236}">
                <a16:creationId xmlns:a16="http://schemas.microsoft.com/office/drawing/2014/main" id="{730672B2-6765-4C5A-AE5E-6D5BF663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3412480"/>
            <a:ext cx="5832648" cy="34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150BCB12-5C22-4BCC-AACD-196C7DA70DDF}"/>
              </a:ext>
            </a:extLst>
          </p:cNvPr>
          <p:cNvGrpSpPr/>
          <p:nvPr/>
        </p:nvGrpSpPr>
        <p:grpSpPr>
          <a:xfrm>
            <a:off x="539552" y="1340768"/>
            <a:ext cx="4032448" cy="72008"/>
            <a:chOff x="2195736" y="3212976"/>
            <a:chExt cx="6840760" cy="72008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4B619EF6-EA55-4339-BD48-07A33FD4575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37E935CF-1418-4A26-BD62-A67DB823AFD2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3A83B01-9A2B-4FD7-B62F-A652173BC662}"/>
              </a:ext>
            </a:extLst>
          </p:cNvPr>
          <p:cNvGrpSpPr/>
          <p:nvPr/>
        </p:nvGrpSpPr>
        <p:grpSpPr>
          <a:xfrm>
            <a:off x="4644008" y="1844824"/>
            <a:ext cx="4032448" cy="72008"/>
            <a:chOff x="2195736" y="3212976"/>
            <a:chExt cx="6840760" cy="72008"/>
          </a:xfrm>
        </p:grpSpPr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81161D22-77F0-4F09-8675-09FB18431F73}"/>
                </a:ext>
              </a:extLst>
            </p:cNvPr>
            <p:cNvCxnSpPr/>
            <p:nvPr/>
          </p:nvCxnSpPr>
          <p:spPr>
            <a:xfrm>
              <a:off x="2195736" y="3212976"/>
              <a:ext cx="6840760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F325BC9B-D4A5-4954-AA99-F6E62651C1B4}"/>
                </a:ext>
              </a:extLst>
            </p:cNvPr>
            <p:cNvCxnSpPr/>
            <p:nvPr/>
          </p:nvCxnSpPr>
          <p:spPr>
            <a:xfrm>
              <a:off x="2195736" y="3284984"/>
              <a:ext cx="68407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79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5724293-097D-4091-8491-F1137D9C6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1" y="37300"/>
            <a:ext cx="7286838" cy="38142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99CFE1-06DC-4D53-B9B2-C1DD59B76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6" y="3953322"/>
            <a:ext cx="4828028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3770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1">
        <a:spAutoFit/>
      </a:bodyPr>
      <a:lstStyle>
        <a:defPPr>
          <a:defRPr sz="3600" b="1" dirty="0" smtClean="0">
            <a:latin typeface="David" pitchFamily="34" charset="-79"/>
            <a:cs typeface="David" pitchFamily="34" charset="-79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689</Words>
  <Application>Microsoft Office PowerPoint</Application>
  <PresentationFormat>On-screen Show (4:3)</PresentationFormat>
  <Paragraphs>76</Paragraphs>
  <Slides>60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David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‏‏משתמש Windows</dc:creator>
  <cp:lastModifiedBy>bd sharing</cp:lastModifiedBy>
  <cp:revision>189</cp:revision>
  <dcterms:created xsi:type="dcterms:W3CDTF">2017-12-15T08:17:51Z</dcterms:created>
  <dcterms:modified xsi:type="dcterms:W3CDTF">2020-03-14T17:43:52Z</dcterms:modified>
</cp:coreProperties>
</file>