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0" r:id="rId4"/>
  </p:sldMasterIdLst>
  <p:notesMasterIdLst>
    <p:notesMasterId r:id="rId26"/>
  </p:notesMasterIdLst>
  <p:handoutMasterIdLst>
    <p:handoutMasterId r:id="rId27"/>
  </p:handoutMasterIdLst>
  <p:sldIdLst>
    <p:sldId id="256" r:id="rId5"/>
    <p:sldId id="280" r:id="rId6"/>
    <p:sldId id="271" r:id="rId7"/>
    <p:sldId id="277" r:id="rId8"/>
    <p:sldId id="278" r:id="rId9"/>
    <p:sldId id="299" r:id="rId10"/>
    <p:sldId id="301" r:id="rId11"/>
    <p:sldId id="303" r:id="rId12"/>
    <p:sldId id="302" r:id="rId13"/>
    <p:sldId id="290" r:id="rId14"/>
    <p:sldId id="300" r:id="rId15"/>
    <p:sldId id="292" r:id="rId16"/>
    <p:sldId id="291" r:id="rId17"/>
    <p:sldId id="287" r:id="rId18"/>
    <p:sldId id="295" r:id="rId19"/>
    <p:sldId id="296" r:id="rId20"/>
    <p:sldId id="297" r:id="rId21"/>
    <p:sldId id="298" r:id="rId22"/>
    <p:sldId id="294" r:id="rId23"/>
    <p:sldId id="293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4" autoAdjust="0"/>
    <p:restoredTop sz="91667" autoAdjust="0"/>
  </p:normalViewPr>
  <p:slideViewPr>
    <p:cSldViewPr>
      <p:cViewPr varScale="1">
        <p:scale>
          <a:sx n="79" d="100"/>
          <a:sy n="79" d="100"/>
        </p:scale>
        <p:origin x="1776" y="7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54EE7C71-C95F-4CD7-8337-C93B65A14CE6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יולי 20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34A4844B-5D5D-4D8E-9E71-6B297DF4019B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BD93517-8627-4FC6-8B4A-F14BC09DDF05}" type="datetime8">
              <a:rPr lang="he-IL" smtClean="0"/>
              <a:pPr/>
              <a:t>18 יולי 20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DE0FDE7-FE71-46E3-9512-437B13AD5F4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8DE0FDE7-FE71-46E3-9512-437B13AD5F46}" type="slidenum">
              <a:rPr lang="he-IL" smtClean="0"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9815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8DE0FDE7-FE71-46E3-9512-437B13AD5F46}" type="slidenum">
              <a:rPr lang="he-IL" smtClean="0"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1830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8DE0FDE7-FE71-46E3-9512-437B13AD5F46}" type="slidenum">
              <a:rPr lang="he-IL" smtClean="0"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8003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מבחן האמונה הראשון שה' מביא לאליהו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8DE0FDE7-FE71-46E3-9512-437B13AD5F46}" type="slidenum">
              <a:rPr lang="he-IL" smtClean="0"/>
              <a:t>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13980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8DE0FDE7-FE71-46E3-9512-437B13AD5F46}" type="slidenum">
              <a:rPr lang="he-IL" smtClean="0"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35808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8DE0FDE7-FE71-46E3-9512-437B13AD5F46}" type="slidenum">
              <a:rPr lang="he-IL" smtClean="0"/>
              <a:t>21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3684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1EF8-BC11-4B93-AC1A-C18C7357AB77}" type="datetime8">
              <a:rPr lang="he-IL" smtClean="0"/>
              <a:pPr/>
              <a:t>18 יולי 20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4379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048A-646A-4F9D-9CE1-19C309BAAD17}" type="datetime8">
              <a:rPr lang="he-IL" smtClean="0"/>
              <a:pPr/>
              <a:t>18 יולי 20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415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D8C6-3E94-4CCB-ADEB-B87EF20AE046}" type="datetime8">
              <a:rPr lang="he-IL" smtClean="0"/>
              <a:pPr/>
              <a:t>18 יולי 20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6359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6D74E-0514-4D62-9F6C-93DAA7EA0BCE}" type="datetime8">
              <a:rPr lang="he-IL" smtClean="0"/>
              <a:pPr/>
              <a:t>18 יולי 20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5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1B51-4E92-4764-B34C-70F644375C3A}" type="datetime8">
              <a:rPr lang="he-IL" smtClean="0"/>
              <a:pPr/>
              <a:t>18 יולי 20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723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CA74-5B7B-4EA6-97EC-32339F48632E}" type="datetime8">
              <a:rPr lang="he-IL" smtClean="0"/>
              <a:pPr/>
              <a:t>18 יולי 20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5430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758F-BC29-481F-841B-5620E9EFEBBE}" type="datetime8">
              <a:rPr lang="he-IL" smtClean="0"/>
              <a:pPr/>
              <a:t>18 יולי 20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853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ED47-5688-4B80-8B27-A765AFA1185B}" type="datetime8">
              <a:rPr lang="he-IL" smtClean="0"/>
              <a:pPr/>
              <a:t>18 יולי 20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3759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B3A8-EB10-43E8-870F-5E7863D18468}" type="datetime8">
              <a:rPr lang="he-IL" smtClean="0"/>
              <a:pPr/>
              <a:t>18 יולי 20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6404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A6F-952F-4449-99D0-9CE17CE6C491}" type="datetime8">
              <a:rPr lang="he-IL" smtClean="0"/>
              <a:pPr/>
              <a:t>18 יולי 20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7778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2A472650-2ABF-44A0-85C3-0B6EC16B7450}" type="datetime8">
              <a:rPr lang="he-IL" smtClean="0"/>
              <a:pPr/>
              <a:t>18 יולי 20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299542E4-2CCF-42F6-9D92-ED568035133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3035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 rtlCol="1" anchor="ctr"/>
          <a:lstStyle/>
          <a:p>
            <a:pPr rtl="1"/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מלכים א' י"</a:t>
            </a:r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 (17)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2">
            <a:extLst>
              <a:ext uri="{FF2B5EF4-FFF2-40B4-BE49-F238E27FC236}">
                <a16:creationId xmlns:a16="http://schemas.microsoft.com/office/drawing/2014/main" id="{0CE87AEA-FEA3-4623-A871-CDFD8B22E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727839"/>
              </p:ext>
            </p:extLst>
          </p:nvPr>
        </p:nvGraphicFramePr>
        <p:xfrm>
          <a:off x="1524000" y="2374778"/>
          <a:ext cx="6096000" cy="12801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8634519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57854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3600" b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מזון</a:t>
                      </a:r>
                      <a:endParaRPr lang="en-GB" sz="36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600" b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נפש</a:t>
                      </a:r>
                      <a:endParaRPr lang="en-GB" sz="36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634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3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מלבוש</a:t>
                      </a:r>
                      <a:endParaRPr lang="en-GB" sz="3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גוף</a:t>
                      </a:r>
                      <a:endParaRPr lang="en-GB" sz="3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115621"/>
                  </a:ext>
                </a:extLst>
              </a:tr>
            </a:tbl>
          </a:graphicData>
        </a:graphic>
      </p:graphicFrame>
      <p:sp>
        <p:nvSpPr>
          <p:cNvPr id="4" name="מלבן 3">
            <a:extLst>
              <a:ext uri="{FF2B5EF4-FFF2-40B4-BE49-F238E27FC236}">
                <a16:creationId xmlns:a16="http://schemas.microsoft.com/office/drawing/2014/main" id="{64ADC0EC-D567-4EB0-9947-063B423CD406}"/>
              </a:ext>
            </a:extLst>
          </p:cNvPr>
          <p:cNvSpPr/>
          <p:nvPr/>
        </p:nvSpPr>
        <p:spPr>
          <a:xfrm>
            <a:off x="1809550" y="983396"/>
            <a:ext cx="5747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הֲלֹא הַנֶּפֶשׁ הִיא יְקָרָה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מִן־הַמָּזוֹן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וְהַגּוּף יָקָר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מִן־הַמַּלְבּוּש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ׁ׃ 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8941DF93-33C7-4DA6-AEB7-F61844C182EF}"/>
              </a:ext>
            </a:extLst>
          </p:cNvPr>
          <p:cNvGrpSpPr/>
          <p:nvPr/>
        </p:nvGrpSpPr>
        <p:grpSpPr>
          <a:xfrm flipH="1">
            <a:off x="4005244" y="5445224"/>
            <a:ext cx="1133511" cy="818705"/>
            <a:chOff x="448927" y="5202583"/>
            <a:chExt cx="1170745" cy="818705"/>
          </a:xfrm>
        </p:grpSpPr>
        <p:cxnSp>
          <p:nvCxnSpPr>
            <p:cNvPr id="6" name="מחבר ישר 5">
              <a:extLst>
                <a:ext uri="{FF2B5EF4-FFF2-40B4-BE49-F238E27FC236}">
                  <a16:creationId xmlns:a16="http://schemas.microsoft.com/office/drawing/2014/main" id="{AAF7F20E-58C7-4847-860D-BFD2BF5BF9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0821" y="5229200"/>
              <a:ext cx="217581" cy="42627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מחבר ישר 6">
              <a:extLst>
                <a:ext uri="{FF2B5EF4-FFF2-40B4-BE49-F238E27FC236}">
                  <a16:creationId xmlns:a16="http://schemas.microsoft.com/office/drawing/2014/main" id="{C531C29C-6420-4045-948C-C5DD2347D6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143" y="5229199"/>
              <a:ext cx="747502" cy="8649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מחבר ישר 7">
              <a:extLst>
                <a:ext uri="{FF2B5EF4-FFF2-40B4-BE49-F238E27FC236}">
                  <a16:creationId xmlns:a16="http://schemas.microsoft.com/office/drawing/2014/main" id="{B89DE190-5B6D-4290-969B-F5A797516E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86790" y="5202583"/>
              <a:ext cx="219913" cy="45345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מחבר ישר 8">
              <a:extLst>
                <a:ext uri="{FF2B5EF4-FFF2-40B4-BE49-F238E27FC236}">
                  <a16:creationId xmlns:a16="http://schemas.microsoft.com/office/drawing/2014/main" id="{4F1193E7-DB3C-43D8-9DA2-9E74309CEE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923" y="5301208"/>
              <a:ext cx="217581" cy="42627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ישר 9">
              <a:extLst>
                <a:ext uri="{FF2B5EF4-FFF2-40B4-BE49-F238E27FC236}">
                  <a16:creationId xmlns:a16="http://schemas.microsoft.com/office/drawing/2014/main" id="{FFFECDE7-7337-4CF8-A46C-33EF2CFE50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879" y="5301208"/>
              <a:ext cx="207926" cy="42683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ישר 10">
              <a:extLst>
                <a:ext uri="{FF2B5EF4-FFF2-40B4-BE49-F238E27FC236}">
                  <a16:creationId xmlns:a16="http://schemas.microsoft.com/office/drawing/2014/main" id="{5B40396E-A021-4844-9145-C30457A54C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3039" y="5296830"/>
              <a:ext cx="18855" cy="724458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קשת מלאה 11">
              <a:extLst>
                <a:ext uri="{FF2B5EF4-FFF2-40B4-BE49-F238E27FC236}">
                  <a16:creationId xmlns:a16="http://schemas.microsoft.com/office/drawing/2014/main" id="{59836714-CB37-4B2C-BA39-168C992ADE54}"/>
                </a:ext>
              </a:extLst>
            </p:cNvPr>
            <p:cNvSpPr/>
            <p:nvPr/>
          </p:nvSpPr>
          <p:spPr>
            <a:xfrm rot="10595751">
              <a:off x="448927" y="5598524"/>
              <a:ext cx="462539" cy="265249"/>
            </a:xfrm>
            <a:prstGeom prst="blockArc">
              <a:avLst>
                <a:gd name="adj1" fmla="val 10800000"/>
                <a:gd name="adj2" fmla="val 422276"/>
                <a:gd name="adj3" fmla="val 639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קשת מלאה 12">
              <a:extLst>
                <a:ext uri="{FF2B5EF4-FFF2-40B4-BE49-F238E27FC236}">
                  <a16:creationId xmlns:a16="http://schemas.microsoft.com/office/drawing/2014/main" id="{67FFCCE4-F09A-45FC-874E-DE268078DB51}"/>
                </a:ext>
              </a:extLst>
            </p:cNvPr>
            <p:cNvSpPr/>
            <p:nvPr/>
          </p:nvSpPr>
          <p:spPr>
            <a:xfrm rot="10595751">
              <a:off x="1157133" y="5529809"/>
              <a:ext cx="462539" cy="265249"/>
            </a:xfrm>
            <a:prstGeom prst="blockArc">
              <a:avLst>
                <a:gd name="adj1" fmla="val 10800000"/>
                <a:gd name="adj2" fmla="val 422276"/>
                <a:gd name="adj3" fmla="val 639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מחבר ישר 13">
              <a:extLst>
                <a:ext uri="{FF2B5EF4-FFF2-40B4-BE49-F238E27FC236}">
                  <a16:creationId xmlns:a16="http://schemas.microsoft.com/office/drawing/2014/main" id="{37023EFA-5916-4FBF-B684-104C83EF06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143" y="6017682"/>
              <a:ext cx="75147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MEM">
            <a:extLst>
              <a:ext uri="{FF2B5EF4-FFF2-40B4-BE49-F238E27FC236}">
                <a16:creationId xmlns:a16="http://schemas.microsoft.com/office/drawing/2014/main" id="{01587570-4EA2-4018-B567-4576482BE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911" y="5153851"/>
            <a:ext cx="2417425" cy="1329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8CCF1841-F128-4F30-B363-5CA2FFB102E1}"/>
              </a:ext>
            </a:extLst>
          </p:cNvPr>
          <p:cNvSpPr/>
          <p:nvPr/>
        </p:nvSpPr>
        <p:spPr>
          <a:xfrm>
            <a:off x="7065060" y="4784519"/>
            <a:ext cx="984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he-IL" dirty="0"/>
              <a:t>12,645$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39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13">
            <a:extLst>
              <a:ext uri="{FF2B5EF4-FFF2-40B4-BE49-F238E27FC236}">
                <a16:creationId xmlns:a16="http://schemas.microsoft.com/office/drawing/2014/main" id="{9D4FC0E5-571B-49E2-B14B-258FB64A8B96}"/>
              </a:ext>
            </a:extLst>
          </p:cNvPr>
          <p:cNvSpPr txBox="1">
            <a:spLocks/>
          </p:cNvSpPr>
          <p:nvPr/>
        </p:nvSpPr>
        <p:spPr>
          <a:xfrm>
            <a:off x="1295637" y="764704"/>
            <a:ext cx="7128792" cy="3379319"/>
          </a:xfrm>
          <a:prstGeom prst="rect">
            <a:avLst/>
          </a:prstGeom>
        </p:spPr>
        <p:txBody>
          <a:bodyPr rtlCol="1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70000"/>
              </a:lnSpc>
              <a:buFont typeface="Corbel" pitchFamily="34" charset="0"/>
              <a:buNone/>
            </a:pPr>
            <a:r>
              <a:rPr lang="he-IL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אם היינו יוצאים למסע מסביב לעולם, כיצד הייתה נראית רשימת הציוד?</a:t>
            </a:r>
            <a:endParaRPr lang="he-IL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Novelty Cotton Fabric Journey Around the World | Map quilt, Cotton ...">
            <a:extLst>
              <a:ext uri="{FF2B5EF4-FFF2-40B4-BE49-F238E27FC236}">
                <a16:creationId xmlns:a16="http://schemas.microsoft.com/office/drawing/2014/main" id="{0297A686-F573-47E2-88F0-D99E1F3AD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0" y="3140968"/>
            <a:ext cx="2739330" cy="3102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27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6CA884D-473F-494F-8F0C-646127B02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2381250" cy="179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871CF0C0-C1DC-4A76-89C7-B070E17B0C4F}"/>
              </a:ext>
            </a:extLst>
          </p:cNvPr>
          <p:cNvSpPr/>
          <p:nvPr/>
        </p:nvSpPr>
        <p:spPr>
          <a:xfrm>
            <a:off x="2699792" y="980728"/>
            <a:ext cx="5747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זהו גוזל של שחפית הקוטב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B5F8B5CC-9023-4028-B979-22B9139D876B}"/>
              </a:ext>
            </a:extLst>
          </p:cNvPr>
          <p:cNvSpPr/>
          <p:nvPr/>
        </p:nvSpPr>
        <p:spPr>
          <a:xfrm>
            <a:off x="683568" y="1620089"/>
            <a:ext cx="7797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בכל עונת נדידה הוא הולך לעופף על פני 20,000 קילומטרים- לחצות את העולם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BA16AE74-D21C-46BE-9A34-A626ECBE02EC}"/>
              </a:ext>
            </a:extLst>
          </p:cNvPr>
          <p:cNvSpPr/>
          <p:nvPr/>
        </p:nvSpPr>
        <p:spPr>
          <a:xfrm>
            <a:off x="683568" y="2890391"/>
            <a:ext cx="7797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חלק מחבריו עוברים 80,000 קילומטרים- בעונת נדידה אחת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C55A9579-495B-4145-BA88-3D8787BB8370}"/>
              </a:ext>
            </a:extLst>
          </p:cNvPr>
          <p:cNvSpPr/>
          <p:nvPr/>
        </p:nvSpPr>
        <p:spPr>
          <a:xfrm>
            <a:off x="650405" y="4160693"/>
            <a:ext cx="7797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אין לו תרמיל, ואין לו מכשיר</a:t>
            </a: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 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380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D9BC45FF-58F8-4DAD-AD2B-643A3718B203}"/>
              </a:ext>
            </a:extLst>
          </p:cNvPr>
          <p:cNvSpPr/>
          <p:nvPr/>
        </p:nvSpPr>
        <p:spPr>
          <a:xfrm>
            <a:off x="323528" y="692696"/>
            <a:ext cx="8352928" cy="3708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מתי ו' 30-24 </a:t>
            </a:r>
          </a:p>
          <a:p>
            <a:pPr algn="r" rtl="1">
              <a:lnSpc>
                <a:spcPct val="150000"/>
              </a:lnSpc>
            </a:pP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הַבִּיטוּ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אֶל־עוֹף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הַשָׁמַיִם וּרְאוּ הֵן לֹא יִזְרְעוּ וְלֹא יִקְצְרוּ וְלֹא יַאַסְפוּ לַאֲסָמִים וַאֲבִיכֶם שֶׁבַּשָׁמַיִם מְכַלְכֵּל אֹתָם הֲלֹא אַתֶּם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נַעֲלֵיתֶם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עֲלֵיהֶם מְאֹד׃ 27 וּמִי בָכֶָם בְּדַאֲגָתוֹ יוּכַל לְהוֹסִיף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עַל־קומָתו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ֹ* אַמָּהּ אֶחָת׃ 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38177F26-24E0-406E-B27E-09C078E3C034}"/>
              </a:ext>
            </a:extLst>
          </p:cNvPr>
          <p:cNvSpPr/>
          <p:nvPr/>
        </p:nvSpPr>
        <p:spPr>
          <a:xfrm>
            <a:off x="4427984" y="4581128"/>
            <a:ext cx="4248472" cy="753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אולי: גילו,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שנות־חייו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50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D9BC45FF-58F8-4DAD-AD2B-643A3718B203}"/>
              </a:ext>
            </a:extLst>
          </p:cNvPr>
          <p:cNvSpPr/>
          <p:nvPr/>
        </p:nvSpPr>
        <p:spPr>
          <a:xfrm>
            <a:off x="233772" y="908720"/>
            <a:ext cx="8676456" cy="296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מתי ו' 30-24 </a:t>
            </a:r>
          </a:p>
          <a:p>
            <a:pPr algn="r" rtl="1">
              <a:lnSpc>
                <a:spcPct val="150000"/>
              </a:lnSpc>
            </a:pP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וְלִלְבוּשׁ לָמָּה תִדְאָגה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הִתְבּוֹננוּ־נָא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אֶל־שׁוֹשַׁנֵּי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הַשָּׂדֶה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הַצֹּמְחוֹת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׃ 29 לֹא יַעַמְלוּ וְלֹא יִטְווּ וַאֲנִי אֹמֵר לָכֶם כִּי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גַם־שְׁלֹמֹה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בְּכָל־הֲדָרו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ֹ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לֹא־הָיָה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לָבוּשׁ כְּאַחַת מֵהֵנָּה׃ 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81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een flower">
            <a:extLst>
              <a:ext uri="{FF2B5EF4-FFF2-40B4-BE49-F238E27FC236}">
                <a16:creationId xmlns:a16="http://schemas.microsoft.com/office/drawing/2014/main" id="{C28D9AD6-4C7D-4F67-A198-8603E1262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F557AC3B-63D5-4181-AD35-0D051F7C8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013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lowers all kinds | Recent Photos The Commons Getty Collection Galleries World…">
            <a:extLst>
              <a:ext uri="{FF2B5EF4-FFF2-40B4-BE49-F238E27FC236}">
                <a16:creationId xmlns:a16="http://schemas.microsoft.com/office/drawing/2014/main" id="{E4A7EAC8-60FF-49DD-9546-4E47F57AC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F557AC3B-63D5-4181-AD35-0D051F7C8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094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C4CAC03-25A0-491E-92B5-B13B40DA1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5" r="12055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F557AC3B-63D5-4181-AD35-0D051F7C8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99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040C58F-ED2B-42E1-A6D4-EB62C899F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תמונה קשורה">
            <a:extLst>
              <a:ext uri="{FF2B5EF4-FFF2-40B4-BE49-F238E27FC236}">
                <a16:creationId xmlns:a16="http://schemas.microsoft.com/office/drawing/2014/main" id="{8DBA45A2-2711-4BDB-A17A-1CEABA6B4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" r="1" b="6765"/>
          <a:stretch/>
        </p:blipFill>
        <p:spPr bwMode="auto">
          <a:xfrm>
            <a:off x="173355" y="252632"/>
            <a:ext cx="8793480" cy="636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AB629FD-F72B-4125-BE7D-4C6DFF43A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noFill/>
          <a:ln w="12700">
            <a:solidFill>
              <a:srgbClr val="3057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80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E3FF0025-03AB-4126-9E23-1B4F2D4B1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85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C149C42-FAD2-4559-80A1-B6E921D04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Beautiful Flower">
            <a:extLst>
              <a:ext uri="{FF2B5EF4-FFF2-40B4-BE49-F238E27FC236}">
                <a16:creationId xmlns:a16="http://schemas.microsoft.com/office/drawing/2014/main" id="{7798DF77-D0D7-466A-A906-D9D5A0D5D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187" y="801793"/>
            <a:ext cx="7860883" cy="52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75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>
          <a:xfrm>
            <a:off x="3923928" y="188640"/>
            <a:ext cx="5005544" cy="936104"/>
          </a:xfrm>
        </p:spPr>
        <p:txBody>
          <a:bodyPr rtlCol="1">
            <a:normAutofit/>
          </a:bodyPr>
          <a:lstStyle/>
          <a:p>
            <a:pPr marL="0" indent="0" algn="r" rtl="1">
              <a:lnSpc>
                <a:spcPct val="170000"/>
              </a:lnSpc>
              <a:buNone/>
            </a:pPr>
            <a:r>
              <a:rPr lang="he-I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סקירה קצרה ותזכורת</a:t>
            </a:r>
            <a:endParaRPr lang="he-IL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תמונה 2" descr="תמונה שמכילה טקסט, ציור&#10;&#10;התיאור נוצר באופן אוטומטי">
            <a:extLst>
              <a:ext uri="{FF2B5EF4-FFF2-40B4-BE49-F238E27FC236}">
                <a16:creationId xmlns:a16="http://schemas.microsoft.com/office/drawing/2014/main" id="{B30C2FAC-AAFA-4691-AE08-954F83186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61" y="3324384"/>
            <a:ext cx="2787314" cy="209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7552975-B5C8-4B53-924A-65A0FE425872}"/>
              </a:ext>
            </a:extLst>
          </p:cNvPr>
          <p:cNvSpPr txBox="1"/>
          <p:nvPr/>
        </p:nvSpPr>
        <p:spPr>
          <a:xfrm>
            <a:off x="1261897" y="1391739"/>
            <a:ext cx="7180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המלך אחאב חטא יותר מכל מי שהיה לפניו: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9B24445-45CA-422C-8E0E-041E4010F23E}"/>
              </a:ext>
            </a:extLst>
          </p:cNvPr>
          <p:cNvSpPr txBox="1"/>
          <p:nvPr/>
        </p:nvSpPr>
        <p:spPr>
          <a:xfrm>
            <a:off x="2699792" y="2298976"/>
            <a:ext cx="5742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התחתן עם איזבל, בת מלך צידונים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A188DB2-A03C-449B-B2FF-E6881E5A55AA}"/>
              </a:ext>
            </a:extLst>
          </p:cNvPr>
          <p:cNvSpPr txBox="1"/>
          <p:nvPr/>
        </p:nvSpPr>
        <p:spPr>
          <a:xfrm>
            <a:off x="3708952" y="3136612"/>
            <a:ext cx="4695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עבד את הבעל ואת האשרה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C433DE53-4E0D-4E1F-AD34-3BA2FC6E0126}"/>
              </a:ext>
            </a:extLst>
          </p:cNvPr>
          <p:cNvSpPr txBox="1"/>
          <p:nvPr/>
        </p:nvSpPr>
        <p:spPr>
          <a:xfrm>
            <a:off x="3916080" y="4242901"/>
            <a:ext cx="44743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הקים פולחן מאורגן לבעל: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מזבח ומקדש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93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D9BC45FF-58F8-4DAD-AD2B-643A3718B203}"/>
              </a:ext>
            </a:extLst>
          </p:cNvPr>
          <p:cNvSpPr/>
          <p:nvPr/>
        </p:nvSpPr>
        <p:spPr>
          <a:xfrm>
            <a:off x="233772" y="1052736"/>
            <a:ext cx="8676456" cy="296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מתי ו' 30-24 </a:t>
            </a:r>
          </a:p>
          <a:p>
            <a:pPr algn="r" rtl="1">
              <a:lnSpc>
                <a:spcPct val="150000"/>
              </a:lnSpc>
            </a:pP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30 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וְאִם־כָּכָה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מַלְבִּישׁ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הָאֱלֹהִים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אֶת־חֲצִיר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הַשָּׂדֶה אֲשֶׁר הַיּוֹם צּמֵחַ וּמָחָר יֻשְׁלַךְ לְתוֹךְ הַתַּנּוּר אַף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כִּי־אֶתְכֶם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קְטַנֵּי אֱמוּנָה׃ 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Pin on Garden">
            <a:extLst>
              <a:ext uri="{FF2B5EF4-FFF2-40B4-BE49-F238E27FC236}">
                <a16:creationId xmlns:a16="http://schemas.microsoft.com/office/drawing/2014/main" id="{4B0FE496-A6F7-4E3D-897A-C7B8DB258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22203"/>
            <a:ext cx="2143125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96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>
          <a:xfrm>
            <a:off x="323528" y="440668"/>
            <a:ext cx="8426912" cy="3636404"/>
          </a:xfrm>
        </p:spPr>
        <p:txBody>
          <a:bodyPr rtlCol="1">
            <a:normAutofit/>
          </a:bodyPr>
          <a:lstStyle/>
          <a:p>
            <a:pPr marL="0" indent="0" algn="r" rtl="1">
              <a:lnSpc>
                <a:spcPct val="170000"/>
              </a:lnSpc>
              <a:buNone/>
            </a:pPr>
            <a:r>
              <a:rPr lang="he-I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וְהָעֹרְבִ֗ים מְבִיאִ֨ים ל֜וֹ לֶ֤חֶם וּבָשָׂר֙ בַּבֹּ֔קֶר וְלֶ֥חֶם וּבָשָׂ֖ר בָּעָ֑רֶב </a:t>
            </a:r>
            <a:r>
              <a:rPr lang="he-IL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וּמִן־הַנַּ֖חַל</a:t>
            </a:r>
            <a:r>
              <a:rPr lang="he-I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יִשְׁתֶּֽה׃</a:t>
            </a:r>
          </a:p>
          <a:p>
            <a:pPr marL="0" indent="0" algn="r" rtl="1">
              <a:lnSpc>
                <a:spcPct val="170000"/>
              </a:lnSpc>
              <a:buNone/>
            </a:pPr>
            <a:r>
              <a:rPr lang="he-I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וַיְהִ֛י מִקֵּ֥ץ יָמִ֖ים וַיִּיבַ֣שׁ הַנָּ֑חַל כִּ֛י </a:t>
            </a:r>
            <a:r>
              <a:rPr lang="he-IL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לֹֽא־הָיָ֥ה</a:t>
            </a:r>
            <a:r>
              <a:rPr lang="he-I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גֶ֖שֶׁם בָּאָֽרֶץ׃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AE64A1B-CA63-43A9-B330-EAD50E27BA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79050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856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>
          <a:xfrm>
            <a:off x="754588" y="1430778"/>
            <a:ext cx="7634824" cy="3996444"/>
          </a:xfrm>
        </p:spPr>
        <p:txBody>
          <a:bodyPr rtlCol="1">
            <a:normAutofit/>
          </a:bodyPr>
          <a:lstStyle/>
          <a:p>
            <a:pPr marL="0" indent="0" algn="r" rtl="1">
              <a:lnSpc>
                <a:spcPct val="170000"/>
              </a:lnSpc>
              <a:buNone/>
            </a:pPr>
            <a:r>
              <a:rPr lang="en-GB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וַיֹּאמֶר אֵלִיָּ֨הוּ הַתִּשְׁבִּ֜י מִתֹּשָׁבֵ֣י גִלְעָד֮ </a:t>
            </a:r>
            <a:r>
              <a:rPr lang="he-IL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אֶל־אַחְאָב</a:t>
            </a:r>
            <a:r>
              <a:rPr lang="he-I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֒ </a:t>
            </a:r>
            <a:r>
              <a:rPr lang="he-IL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חַי־יְהוָ֞ה</a:t>
            </a:r>
            <a:r>
              <a:rPr lang="he-I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אֱלֹהֵ֤י</a:t>
            </a:r>
            <a:r>
              <a:rPr lang="he-I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יִשְׂרָאֵל֙ אֲשֶׁ֣ר עָמַ֣דְתִּי לְפָנָ֔יו </a:t>
            </a:r>
            <a:r>
              <a:rPr lang="he-IL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אִם־יִהְיֶ֛ה</a:t>
            </a:r>
            <a:r>
              <a:rPr lang="he-I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הַשָּׁנִ֥ים הָאֵ֖לֶּה טַ֣ל וּמָטָ֑ר כִּ֖י </a:t>
            </a:r>
            <a:r>
              <a:rPr lang="he-IL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אִם־לְפִ֥י</a:t>
            </a:r>
            <a:r>
              <a:rPr lang="he-I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דְבָרִֽי׃ </a:t>
            </a:r>
          </a:p>
          <a:p>
            <a:pPr marL="0" indent="0" algn="r" rtl="1">
              <a:lnSpc>
                <a:spcPct val="170000"/>
              </a:lnSpc>
              <a:buNone/>
            </a:pPr>
            <a:endParaRPr lang="he-IL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D08AAFB4-08B1-4188-B4FC-2AC02351F771}"/>
              </a:ext>
            </a:extLst>
          </p:cNvPr>
          <p:cNvGrpSpPr/>
          <p:nvPr/>
        </p:nvGrpSpPr>
        <p:grpSpPr>
          <a:xfrm>
            <a:off x="1115616" y="4527122"/>
            <a:ext cx="1800200" cy="1800200"/>
            <a:chOff x="467544" y="4725144"/>
            <a:chExt cx="1800200" cy="1800200"/>
          </a:xfrm>
        </p:grpSpPr>
        <p:pic>
          <p:nvPicPr>
            <p:cNvPr id="1026" name="Picture 2" descr="Rain cloud icon flat style Royalty Free Vector Image">
              <a:extLst>
                <a:ext uri="{FF2B5EF4-FFF2-40B4-BE49-F238E27FC236}">
                  <a16:creationId xmlns:a16="http://schemas.microsoft.com/office/drawing/2014/main" id="{E8BED303-A55A-48CD-97A2-7FD4EEA893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17" y="4869160"/>
              <a:ext cx="1556111" cy="15551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סימן ''אסור'' 1">
              <a:extLst>
                <a:ext uri="{FF2B5EF4-FFF2-40B4-BE49-F238E27FC236}">
                  <a16:creationId xmlns:a16="http://schemas.microsoft.com/office/drawing/2014/main" id="{97C36C27-814D-4467-8777-BAE19504382E}"/>
                </a:ext>
              </a:extLst>
            </p:cNvPr>
            <p:cNvSpPr/>
            <p:nvPr/>
          </p:nvSpPr>
          <p:spPr>
            <a:xfrm>
              <a:off x="467544" y="4725144"/>
              <a:ext cx="1800200" cy="1800200"/>
            </a:xfrm>
            <a:prstGeom prst="noSmoking">
              <a:avLst>
                <a:gd name="adj" fmla="val 1134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>
          <a:xfrm>
            <a:off x="358544" y="332656"/>
            <a:ext cx="8426912" cy="3600400"/>
          </a:xfrm>
        </p:spPr>
        <p:txBody>
          <a:bodyPr rtlCol="1">
            <a:normAutofit/>
          </a:bodyPr>
          <a:lstStyle/>
          <a:p>
            <a:pPr marL="0" indent="0" algn="r" rtl="1">
              <a:lnSpc>
                <a:spcPct val="170000"/>
              </a:lnSpc>
              <a:buNone/>
            </a:pPr>
            <a:r>
              <a:rPr lang="he-I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וַיְהִ֥י </a:t>
            </a:r>
            <a:r>
              <a:rPr lang="he-IL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דְבַר־יְהוָ֖ה</a:t>
            </a:r>
            <a:r>
              <a:rPr lang="he-I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אֵלָ֥יו </a:t>
            </a:r>
            <a:r>
              <a:rPr lang="he-IL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לֵאמֹֽר</a:t>
            </a:r>
            <a:r>
              <a:rPr lang="he-I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׃ </a:t>
            </a:r>
            <a:b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לֵ֣ךְ מִזֶּ֔ה וּפָנִ֥יתָ לְּךָ֖ קֵ֑דְמָה וְנִסְתַּרְתָּ֙ בְּנַ֣חַל כְּרִ֔ית אֲשֶׁ֖ר עַל־פְּנֵ֥י הַיַּרְדֵּֽן׃  וְהָיָ֖ה מֵהַנַּ֣חַל תִּשְׁתֶּ֑ה </a:t>
            </a:r>
            <a:r>
              <a:rPr lang="he-IL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וְאֶת־הָעֹרְבִ֣ים</a:t>
            </a:r>
            <a:r>
              <a:rPr lang="he-I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צִוִּ֔יתִי</a:t>
            </a:r>
            <a:r>
              <a:rPr lang="he-I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לְכַלְכֶּלְךָ֖ שָֽׁם׃  </a:t>
            </a:r>
            <a:endParaRPr lang="he-IL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13">
            <a:extLst>
              <a:ext uri="{FF2B5EF4-FFF2-40B4-BE49-F238E27FC236}">
                <a16:creationId xmlns:a16="http://schemas.microsoft.com/office/drawing/2014/main" id="{47FADDBA-6880-4F2E-8FA1-9D7AD0744C97}"/>
              </a:ext>
            </a:extLst>
          </p:cNvPr>
          <p:cNvSpPr txBox="1">
            <a:spLocks/>
          </p:cNvSpPr>
          <p:nvPr/>
        </p:nvSpPr>
        <p:spPr>
          <a:xfrm>
            <a:off x="364043" y="3717032"/>
            <a:ext cx="8426912" cy="1800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94360" indent="-2286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Century" pitchFamily="18" charset="0"/>
              <a:buChar char="–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6012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2588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91640" indent="-2286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057400" indent="-228600" algn="r" defTabSz="914400" rtl="1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3160" indent="-228600" algn="r" defTabSz="914400" rtl="1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28600" algn="r" defTabSz="914400" rtl="1" eaLnBrk="1" latinLnBrk="0" hangingPunct="1"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4680" indent="-228600" algn="r" defTabSz="914400" rtl="1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itchFamily="34" charset="0"/>
              <a:buNone/>
            </a:pP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וַיֵּ֥לֶךְ וַיַּ֖עַשׂ כִּדְבַ֣ר יְהוָ֑ה וַיֵּ֗לֶךְ וַיֵּ֨שֶׁב֙ בְּנַ֣חַל כְּרִ֔ית אֲשֶׁ֖ר עַל־פְּנֵ֥י הַיַּרְדֵּֽן׃ </a:t>
            </a:r>
          </a:p>
        </p:txBody>
      </p:sp>
    </p:spTree>
    <p:extLst>
      <p:ext uri="{BB962C8B-B14F-4D97-AF65-F5344CB8AC3E}">
        <p14:creationId xmlns:p14="http://schemas.microsoft.com/office/powerpoint/2010/main" val="23360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>
          <a:xfrm>
            <a:off x="467544" y="717054"/>
            <a:ext cx="7957872" cy="2268252"/>
          </a:xfrm>
        </p:spPr>
        <p:txBody>
          <a:bodyPr rtlCol="1">
            <a:normAutofit/>
          </a:bodyPr>
          <a:lstStyle/>
          <a:p>
            <a:pPr marL="0" indent="0" algn="r" rtl="1">
              <a:lnSpc>
                <a:spcPct val="170000"/>
              </a:lnSpc>
              <a:buNone/>
            </a:pPr>
            <a:r>
              <a:rPr lang="he-IL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נחל כרית: ייתכן שמדובר בוואדי קלט/נחל פרת</a:t>
            </a:r>
          </a:p>
        </p:txBody>
      </p:sp>
      <p:pic>
        <p:nvPicPr>
          <p:cNvPr id="1026" name="Picture 2" descr="נחל כְּרִית – אתר תנ&quot;ך ממלכתי">
            <a:extLst>
              <a:ext uri="{FF2B5EF4-FFF2-40B4-BE49-F238E27FC236}">
                <a16:creationId xmlns:a16="http://schemas.microsoft.com/office/drawing/2014/main" id="{44924B7D-05CE-4852-94F6-F47CE20C0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764" y="1818173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עין מבוע בשמורת נחל פרת - ואדי קלט | טיולי">
            <a:extLst>
              <a:ext uri="{FF2B5EF4-FFF2-40B4-BE49-F238E27FC236}">
                <a16:creationId xmlns:a16="http://schemas.microsoft.com/office/drawing/2014/main" id="{152661C5-F1C3-441C-8BFF-BCFF32620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30" y="3872695"/>
            <a:ext cx="3744416" cy="2743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9B8A5E7F-7EC9-4E2F-8F94-DB8C5BE6F9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14" t="18943" r="22438" b="15563"/>
          <a:stretch/>
        </p:blipFill>
        <p:spPr>
          <a:xfrm>
            <a:off x="219821" y="2827579"/>
            <a:ext cx="3744417" cy="336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400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3">
            <a:extLst>
              <a:ext uri="{FF2B5EF4-FFF2-40B4-BE49-F238E27FC236}">
                <a16:creationId xmlns:a16="http://schemas.microsoft.com/office/drawing/2014/main" id="{FC053D2D-3860-4912-A4F4-2B1DD249CA20}"/>
              </a:ext>
            </a:extLst>
          </p:cNvPr>
          <p:cNvSpPr txBox="1">
            <a:spLocks/>
          </p:cNvSpPr>
          <p:nvPr/>
        </p:nvSpPr>
        <p:spPr>
          <a:xfrm>
            <a:off x="2267744" y="2852936"/>
            <a:ext cx="4213456" cy="1152128"/>
          </a:xfrm>
          <a:prstGeom prst="rect">
            <a:avLst/>
          </a:prstGeom>
        </p:spPr>
        <p:txBody>
          <a:bodyPr rtlCol="1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70000"/>
              </a:lnSpc>
              <a:buFont typeface="Corbel" pitchFamily="34" charset="0"/>
              <a:buNone/>
            </a:pPr>
            <a:r>
              <a:rPr lang="he-IL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כיצד אליהו התכלכל?</a:t>
            </a:r>
            <a:endParaRPr lang="he-IL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1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514844FC-DC0A-4EC3-8FC3-74374AE94AEA}"/>
              </a:ext>
            </a:extLst>
          </p:cNvPr>
          <p:cNvSpPr/>
          <p:nvPr/>
        </p:nvSpPr>
        <p:spPr>
          <a:xfrm>
            <a:off x="-194292" y="3791462"/>
            <a:ext cx="88893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ראשונה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לטימותיוס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ו' 10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כִּי שֹׁרֶשׁ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כָּל־הָרָעוֹת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אַהֲבַת הַכָּסֶף וְיֵשׁ לְהוּטִים אַחֲרָיו אֲשֶׁר סָרוּ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מִן־הָאֱמוּנָה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וַיַּעֲצִיבוּ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אֶת־נַפְשָׁם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בְּמַכְאֹבִים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רַבִּים׃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D9BC45FF-58F8-4DAD-AD2B-643A3718B203}"/>
              </a:ext>
            </a:extLst>
          </p:cNvPr>
          <p:cNvSpPr/>
          <p:nvPr/>
        </p:nvSpPr>
        <p:spPr>
          <a:xfrm>
            <a:off x="18617" y="476672"/>
            <a:ext cx="8676456" cy="296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מתי ו' 30-24 לֹא יוּכַל אִישׁ לַעֲבֹד שְׁנֵי אֲדֹנִים כִּי יִשְׂנָא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אֶת־הָאֶחָד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וְיֶאֱהַב אֶת הָאַחֵר אוֹ יִדְבַּק בְּאֶחָד וְיִבְזֶה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אֶת־הָאַחֵר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לֹא תּוּכְלוּ עֲבוֹד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אֶת־</a:t>
            </a:r>
            <a:r>
              <a:rPr lang="he-IL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הָאֱלֹהִים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וְאֶת־הַמָּמוֹן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׃ </a:t>
            </a:r>
          </a:p>
        </p:txBody>
      </p:sp>
      <p:pic>
        <p:nvPicPr>
          <p:cNvPr id="2050" name="Picture 2" descr="7 Proven Ways to Make the Most of Your Customer Success Team ...">
            <a:extLst>
              <a:ext uri="{FF2B5EF4-FFF2-40B4-BE49-F238E27FC236}">
                <a16:creationId xmlns:a16="http://schemas.microsoft.com/office/drawing/2014/main" id="{C95715E3-3CE5-416F-BDFC-473B9B248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96" y="2996952"/>
            <a:ext cx="5467808" cy="320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96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F3198782-8044-4889-9C92-26D97BC5B865}"/>
              </a:ext>
            </a:extLst>
          </p:cNvPr>
          <p:cNvSpPr/>
          <p:nvPr/>
        </p:nvSpPr>
        <p:spPr>
          <a:xfrm>
            <a:off x="827584" y="334910"/>
            <a:ext cx="7902624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אל העברים י"ג 5: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רחֲקו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ּ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מֵאַהֲבַת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כֶּ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סֶף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וְש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ִׂ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מְחו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ּ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בְחֶלְקְכֶם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כִּי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הוּא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אָמַר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לֹא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אַרְפ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ְּךָ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וְלֹא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אֶעֶזְבֶך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ָּ׃ </a:t>
            </a:r>
            <a:endParaRPr lang="he-I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C42DA815-4D1F-4870-A9AF-A268E563C7BE}"/>
              </a:ext>
            </a:extLst>
          </p:cNvPr>
          <p:cNvSpPr/>
          <p:nvPr/>
        </p:nvSpPr>
        <p:spPr>
          <a:xfrm>
            <a:off x="683568" y="2492896"/>
            <a:ext cx="8046640" cy="3708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פיליפיים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ד' 12-13 </a:t>
            </a:r>
          </a:p>
          <a:p>
            <a:pPr algn="r" rtl="1">
              <a:lnSpc>
                <a:spcPct val="150000"/>
              </a:lnSpc>
            </a:pP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יֹדֵעַ אֲנִי לַעֲמֹד בְּעֹנִי וְיֹדֵעַ אֲנִי לְהוֹתִיר מֻרְגָּל אֲנִי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לְכָל־דָּבָר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וְאוֹפָן הֵן לִשְׂבֹּעַ הֵן לִרְעֹב הֵן לַעֲמֹד בְּשֶׁפַע הֵן לַחֲסֹר׃ </a:t>
            </a:r>
          </a:p>
          <a:p>
            <a:pPr algn="r" rtl="1">
              <a:lnSpc>
                <a:spcPct val="150000"/>
              </a:lnSpc>
            </a:pP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13 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אֶת־כֹּל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אוּכַל בְּעֶזְרַת הַמָּשִׁיחַ הַנּוֹתֵן לִי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כֹּח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ַ׃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84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D9BC45FF-58F8-4DAD-AD2B-643A3718B203}"/>
              </a:ext>
            </a:extLst>
          </p:cNvPr>
          <p:cNvSpPr/>
          <p:nvPr/>
        </p:nvSpPr>
        <p:spPr>
          <a:xfrm>
            <a:off x="18617" y="476672"/>
            <a:ext cx="8676456" cy="5185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מתי ו' 30-24 לֹא יוּכַל אִישׁ לַעֲבֹד שְׁנֵי אֲדֹנִים כִּי יִשְׂנָא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אֶת־הָאֶחָד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וְיֶאֱהַב אֶת הָאַחֵר אוֹ יִדְבַּק בְּאֶחָד וְיִבְזֶה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אֶת־הָאַחֵר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לֹא תּוּכְלוּ עֲבוֹד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אֶת־</a:t>
            </a:r>
            <a:r>
              <a:rPr lang="he-IL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הָאֱלֹהִים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וְאֶת־הַמָּמוֹן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׃ </a:t>
            </a:r>
          </a:p>
          <a:p>
            <a:pPr algn="r" rtl="1">
              <a:lnSpc>
                <a:spcPct val="150000"/>
              </a:lnSpc>
            </a:pP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 עַל־כֵּן אֹמֵר אֲנִי לָכֶם אַל תִּדְאֲגוּ לְנַפְשְׁכֶם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לֵאמֹר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מַה־נֹּאכֵל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וּמַה־נִּשְׁתֶּה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וּלְגוּפְכֶם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לֵאמֹר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מַה־נִּלְבָּשׁ הֲלֹא הַנֶּפֶשׁ הִיא יְקָרָה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מִן־הַמָּזוֹן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וְהַגּוּף יָקָר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מִן־הַמַּלְבּוּש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ׁ׃ 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72E82E83-97DB-4A06-8AA3-A0EC90184EE6}"/>
              </a:ext>
            </a:extLst>
          </p:cNvPr>
          <p:cNvGrpSpPr/>
          <p:nvPr/>
        </p:nvGrpSpPr>
        <p:grpSpPr>
          <a:xfrm>
            <a:off x="827584" y="5725548"/>
            <a:ext cx="1170745" cy="818705"/>
            <a:chOff x="448927" y="5202583"/>
            <a:chExt cx="1170745" cy="818705"/>
          </a:xfrm>
        </p:grpSpPr>
        <p:cxnSp>
          <p:nvCxnSpPr>
            <p:cNvPr id="6" name="מחבר ישר 5">
              <a:extLst>
                <a:ext uri="{FF2B5EF4-FFF2-40B4-BE49-F238E27FC236}">
                  <a16:creationId xmlns:a16="http://schemas.microsoft.com/office/drawing/2014/main" id="{E08D20D4-BF45-4232-A96D-F4C10A7EEB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0821" y="5229200"/>
              <a:ext cx="217581" cy="42627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מחבר ישר 6">
              <a:extLst>
                <a:ext uri="{FF2B5EF4-FFF2-40B4-BE49-F238E27FC236}">
                  <a16:creationId xmlns:a16="http://schemas.microsoft.com/office/drawing/2014/main" id="{9F019063-673E-4B3C-92A0-4F4C339FAE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143" y="5229199"/>
              <a:ext cx="747502" cy="8649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מחבר ישר 7">
              <a:extLst>
                <a:ext uri="{FF2B5EF4-FFF2-40B4-BE49-F238E27FC236}">
                  <a16:creationId xmlns:a16="http://schemas.microsoft.com/office/drawing/2014/main" id="{C88989F3-99FE-4354-9499-952AB4515C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86790" y="5202583"/>
              <a:ext cx="219913" cy="45345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מחבר ישר 8">
              <a:extLst>
                <a:ext uri="{FF2B5EF4-FFF2-40B4-BE49-F238E27FC236}">
                  <a16:creationId xmlns:a16="http://schemas.microsoft.com/office/drawing/2014/main" id="{2C3269AA-BD01-4ADA-9064-618791CDAC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923" y="5301208"/>
              <a:ext cx="217581" cy="42627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ישר 9">
              <a:extLst>
                <a:ext uri="{FF2B5EF4-FFF2-40B4-BE49-F238E27FC236}">
                  <a16:creationId xmlns:a16="http://schemas.microsoft.com/office/drawing/2014/main" id="{1D8569C4-EA84-48D0-9E03-A07032F9FB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1879" y="5301208"/>
              <a:ext cx="207926" cy="42683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ישר 10">
              <a:extLst>
                <a:ext uri="{FF2B5EF4-FFF2-40B4-BE49-F238E27FC236}">
                  <a16:creationId xmlns:a16="http://schemas.microsoft.com/office/drawing/2014/main" id="{61E1F957-5A0F-405C-BA67-33B6317AAE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3039" y="5296830"/>
              <a:ext cx="18855" cy="724458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קשת מלאה 11">
              <a:extLst>
                <a:ext uri="{FF2B5EF4-FFF2-40B4-BE49-F238E27FC236}">
                  <a16:creationId xmlns:a16="http://schemas.microsoft.com/office/drawing/2014/main" id="{92CAF4A3-DED3-4184-8C33-7B981E94A8BF}"/>
                </a:ext>
              </a:extLst>
            </p:cNvPr>
            <p:cNvSpPr/>
            <p:nvPr/>
          </p:nvSpPr>
          <p:spPr>
            <a:xfrm rot="10595751">
              <a:off x="448927" y="5598524"/>
              <a:ext cx="462539" cy="265249"/>
            </a:xfrm>
            <a:prstGeom prst="blockArc">
              <a:avLst>
                <a:gd name="adj1" fmla="val 10800000"/>
                <a:gd name="adj2" fmla="val 422276"/>
                <a:gd name="adj3" fmla="val 639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קשת מלאה 12">
              <a:extLst>
                <a:ext uri="{FF2B5EF4-FFF2-40B4-BE49-F238E27FC236}">
                  <a16:creationId xmlns:a16="http://schemas.microsoft.com/office/drawing/2014/main" id="{185D64BB-E2B7-4BAA-9E5B-435C2D96A567}"/>
                </a:ext>
              </a:extLst>
            </p:cNvPr>
            <p:cNvSpPr/>
            <p:nvPr/>
          </p:nvSpPr>
          <p:spPr>
            <a:xfrm rot="10595751">
              <a:off x="1157133" y="5529809"/>
              <a:ext cx="462539" cy="265249"/>
            </a:xfrm>
            <a:prstGeom prst="blockArc">
              <a:avLst>
                <a:gd name="adj1" fmla="val 10800000"/>
                <a:gd name="adj2" fmla="val 422276"/>
                <a:gd name="adj3" fmla="val 639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מחבר ישר 13">
              <a:extLst>
                <a:ext uri="{FF2B5EF4-FFF2-40B4-BE49-F238E27FC236}">
                  <a16:creationId xmlns:a16="http://schemas.microsoft.com/office/drawing/2014/main" id="{72CC38D9-1CC7-4DBE-B919-5A99F9AF96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143" y="6017682"/>
              <a:ext cx="75147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825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בסיס">
  <a:themeElements>
    <a:clrScheme name="התאמה אישית 8">
      <a:dk1>
        <a:srgbClr val="FFFFFF"/>
      </a:dk1>
      <a:lt1>
        <a:srgbClr val="AB620D"/>
      </a:lt1>
      <a:dk2>
        <a:srgbClr val="AB620D"/>
      </a:dk2>
      <a:lt2>
        <a:srgbClr val="AB620D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בסיס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בסיס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ערכת נושא של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538</Words>
  <Application>Microsoft Office PowerPoint</Application>
  <PresentationFormat>On-screen Show (4:3)</PresentationFormat>
  <Paragraphs>46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Corbel</vt:lpstr>
      <vt:lpstr>Tahoma</vt:lpstr>
      <vt:lpstr>בסיס</vt:lpstr>
      <vt:lpstr>מלכים א' י"ז (17)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מלכים א' י"ז (17)</dc:title>
  <dc:creator>נועם בר דוד</dc:creator>
  <cp:lastModifiedBy>bd sharing</cp:lastModifiedBy>
  <cp:revision>13</cp:revision>
  <dcterms:created xsi:type="dcterms:W3CDTF">2020-07-05T05:57:28Z</dcterms:created>
  <dcterms:modified xsi:type="dcterms:W3CDTF">2020-07-18T15:13:20Z</dcterms:modified>
</cp:coreProperties>
</file>