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2"/>
  </p:notesMasterIdLst>
  <p:sldIdLst>
    <p:sldId id="609" r:id="rId2"/>
    <p:sldId id="266" r:id="rId3"/>
    <p:sldId id="595" r:id="rId4"/>
    <p:sldId id="598" r:id="rId5"/>
    <p:sldId id="606" r:id="rId6"/>
    <p:sldId id="602" r:id="rId7"/>
    <p:sldId id="601" r:id="rId8"/>
    <p:sldId id="597" r:id="rId9"/>
    <p:sldId id="599" r:id="rId10"/>
    <p:sldId id="607" r:id="rId11"/>
    <p:sldId id="588" r:id="rId12"/>
    <p:sldId id="410" r:id="rId13"/>
    <p:sldId id="303" r:id="rId14"/>
    <p:sldId id="304" r:id="rId15"/>
    <p:sldId id="305" r:id="rId16"/>
    <p:sldId id="539" r:id="rId17"/>
    <p:sldId id="309" r:id="rId18"/>
    <p:sldId id="416" r:id="rId19"/>
    <p:sldId id="311" r:id="rId20"/>
    <p:sldId id="31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2">
          <p15:clr>
            <a:srgbClr val="A4A3A4"/>
          </p15:clr>
        </p15:guide>
        <p15:guide id="2" orient="horz" pos="4176">
          <p15:clr>
            <a:srgbClr val="A4A3A4"/>
          </p15:clr>
        </p15:guide>
        <p15:guide id="3" pos="5616">
          <p15:clr>
            <a:srgbClr val="A4A3A4"/>
          </p15:clr>
        </p15:guide>
        <p15:guide id="4" pos="144">
          <p15:clr>
            <a:srgbClr val="A4A3A4"/>
          </p15:clr>
        </p15:guide>
        <p15:guide id="5" pos="28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996600"/>
    <a:srgbClr val="CC00CC"/>
    <a:srgbClr val="A78A26"/>
    <a:srgbClr val="008000"/>
    <a:srgbClr val="FFFFCC"/>
    <a:srgbClr val="666699"/>
    <a:srgbClr val="FFD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083" autoAdjust="0"/>
    <p:restoredTop sz="86364" autoAdjust="0"/>
  </p:normalViewPr>
  <p:slideViewPr>
    <p:cSldViewPr>
      <p:cViewPr varScale="1">
        <p:scale>
          <a:sx n="66" d="100"/>
          <a:sy n="66" d="100"/>
        </p:scale>
        <p:origin x="1158" y="72"/>
      </p:cViewPr>
      <p:guideLst>
        <p:guide orient="horz" pos="192"/>
        <p:guide orient="horz" pos="4176"/>
        <p:guide pos="5616"/>
        <p:guide pos="144"/>
        <p:guide pos="28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BE7664D-D558-4718-8D16-5E60D4A26AF7}" type="datetimeFigureOut">
              <a:rPr lang="he-IL" smtClean="0"/>
              <a:t>כ"א/טבת/תש"פ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2625357-FEA8-4773-B50C-5B5F9C9B19E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0702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b="1" dirty="0"/>
              <a:t>לקהילה הראשונה הייתה קנאה לאלוהים: </a:t>
            </a:r>
            <a:br>
              <a:rPr lang="en-US" b="1" dirty="0"/>
            </a:br>
            <a:r>
              <a:rPr lang="he-IL" dirty="0"/>
              <a:t>אהבת אחים, שבח לאלוהים. מצאו חן בעיני כל העם והצטרפו אליהם עוד.</a:t>
            </a:r>
            <a:br>
              <a:rPr lang="en-US" dirty="0"/>
            </a:br>
            <a:r>
              <a:rPr lang="he-IL" b="1" dirty="0"/>
              <a:t>לשאול לא הייתה קנאה לאלוהים: </a:t>
            </a:r>
            <a:r>
              <a:rPr lang="he-IL" dirty="0"/>
              <a:t>לא שמע בקולו פעם אחר פעם: קורבן, הגג ובעלת האוב.</a:t>
            </a:r>
            <a:br>
              <a:rPr lang="en-US" dirty="0"/>
            </a:br>
            <a:r>
              <a:rPr lang="he-IL" b="1" dirty="0"/>
              <a:t>שמואל שסף (שחט) את הגג במו ידיו, כי כך אלוהים ציווה.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5357-FEA8-4773-B50C-5B5F9C9B19EA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33457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b="1" dirty="0"/>
              <a:t>לומר: מאכלי הוא לעשות רצון שולחי.</a:t>
            </a:r>
            <a:br>
              <a:rPr lang="en-US" b="1" dirty="0"/>
            </a:br>
            <a:r>
              <a:rPr lang="he-IL" b="1" dirty="0"/>
              <a:t>כל מה שאתם עושים עשו לכבוד אלוהים. </a:t>
            </a:r>
            <a:br>
              <a:rPr lang="en-US" b="1" dirty="0"/>
            </a:br>
            <a:r>
              <a:rPr lang="he-IL" b="1" dirty="0"/>
              <a:t>כל אחד שידרג עצמו מאפס עד עשר עד כמה יש לו קנאה לאלוהים</a:t>
            </a:r>
            <a:br>
              <a:rPr lang="en-US" b="1" dirty="0"/>
            </a:br>
            <a:r>
              <a:rPr lang="he-IL" b="1" dirty="0"/>
              <a:t>אדם נשוי שבקש ממני לדבר עם אשתו שתקרא יותר ותתפלל יותר.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5357-FEA8-4773-B50C-5B5F9C9B19EA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01794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b="1" dirty="0"/>
              <a:t>אלוהים בוחן מדי פעם את מידת הקנאה שיש לנו אליו. נבחן </a:t>
            </a:r>
            <a:r>
              <a:rPr lang="he-IL" b="1"/>
              <a:t>מספר דוגמאות:</a:t>
            </a:r>
            <a:endParaRPr lang="he-IL" b="1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5357-FEA8-4773-B50C-5B5F9C9B19EA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55088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5357-FEA8-4773-B50C-5B5F9C9B19EA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38666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היהודים הישראלים נחלקים בערך לחצי: חילוניים והיתר!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5357-FEA8-4773-B50C-5B5F9C9B19EA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40138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2718-1946-4379-A892-FDFF279392E3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8EE48-48D0-4B4B-B1EE-9C399F00D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70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2718-1946-4379-A892-FDFF279392E3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8EE48-48D0-4B4B-B1EE-9C399F00D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679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2718-1946-4379-A892-FDFF279392E3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8EE48-48D0-4B4B-B1EE-9C399F00D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60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2718-1946-4379-A892-FDFF279392E3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8EE48-48D0-4B4B-B1EE-9C399F00D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28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2718-1946-4379-A892-FDFF279392E3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8EE48-48D0-4B4B-B1EE-9C399F00D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390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2718-1946-4379-A892-FDFF279392E3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8EE48-48D0-4B4B-B1EE-9C399F00D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300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2718-1946-4379-A892-FDFF279392E3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8EE48-48D0-4B4B-B1EE-9C399F00D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365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2718-1946-4379-A892-FDFF279392E3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8EE48-48D0-4B4B-B1EE-9C399F00D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511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2718-1946-4379-A892-FDFF279392E3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8EE48-48D0-4B4B-B1EE-9C399F00D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931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2718-1946-4379-A892-FDFF279392E3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8EE48-48D0-4B4B-B1EE-9C399F00D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01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2718-1946-4379-A892-FDFF279392E3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8EE48-48D0-4B4B-B1EE-9C399F00D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213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92718-1946-4379-A892-FDFF279392E3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8EE48-48D0-4B4B-B1EE-9C399F00D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4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CB942196-E5E0-4105-825E-CA1BBAC20D36}"/>
              </a:ext>
            </a:extLst>
          </p:cNvPr>
          <p:cNvSpPr txBox="1"/>
          <p:nvPr/>
        </p:nvSpPr>
        <p:spPr>
          <a:xfrm>
            <a:off x="533400" y="381000"/>
            <a:ext cx="8229600" cy="363176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rtl="1"/>
            <a:r>
              <a:rPr lang="he-IL" sz="11500" b="1" dirty="0">
                <a:ln>
                  <a:solidFill>
                    <a:sysClr val="windowText" lastClr="000000"/>
                  </a:solidFill>
                </a:ln>
                <a:solidFill>
                  <a:srgbClr val="CC00CC"/>
                </a:solidFill>
                <a:latin typeface="David" pitchFamily="34" charset="-79"/>
                <a:cs typeface="David" pitchFamily="34" charset="-79"/>
              </a:rPr>
              <a:t>רומים פרק י' פסוקים: 1,2</a:t>
            </a:r>
          </a:p>
        </p:txBody>
      </p:sp>
    </p:spTree>
    <p:extLst>
      <p:ext uri="{BB962C8B-B14F-4D97-AF65-F5344CB8AC3E}">
        <p14:creationId xmlns:p14="http://schemas.microsoft.com/office/powerpoint/2010/main" val="3307399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קבוצה 5">
            <a:extLst>
              <a:ext uri="{FF2B5EF4-FFF2-40B4-BE49-F238E27FC236}">
                <a16:creationId xmlns:a16="http://schemas.microsoft.com/office/drawing/2014/main" id="{E56BCA5A-9B4E-479F-A908-2ED39B200B11}"/>
              </a:ext>
            </a:extLst>
          </p:cNvPr>
          <p:cNvGrpSpPr/>
          <p:nvPr/>
        </p:nvGrpSpPr>
        <p:grpSpPr>
          <a:xfrm>
            <a:off x="228600" y="0"/>
            <a:ext cx="8686800" cy="1159292"/>
            <a:chOff x="228600" y="0"/>
            <a:chExt cx="8686800" cy="1159292"/>
          </a:xfrm>
        </p:grpSpPr>
        <p:sp>
          <p:nvSpPr>
            <p:cNvPr id="2" name="TextBox 1"/>
            <p:cNvSpPr txBox="1"/>
            <p:nvPr/>
          </p:nvSpPr>
          <p:spPr>
            <a:xfrm>
              <a:off x="228600" y="0"/>
              <a:ext cx="8686800" cy="1159292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r" rtl="1">
                <a:lnSpc>
                  <a:spcPts val="4000"/>
                </a:lnSpc>
              </a:pPr>
              <a:r>
                <a:rPr lang="he-IL" sz="4000" b="1" spc="300" dirty="0">
                  <a:ln w="11430">
                    <a:solidFill>
                      <a:sysClr val="windowText" lastClr="000000"/>
                    </a:solidFill>
                  </a:ln>
                  <a:solidFill>
                    <a:srgbClr val="9966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אחי, חפץ לבבי ותפילתי לאלוהים </a:t>
              </a:r>
              <a:br>
                <a:rPr lang="en-US" sz="4000" b="1" spc="300" dirty="0">
                  <a:ln w="11430">
                    <a:solidFill>
                      <a:sysClr val="windowText" lastClr="000000"/>
                    </a:solidFill>
                  </a:ln>
                  <a:solidFill>
                    <a:srgbClr val="9966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</a:br>
              <a:r>
                <a:rPr lang="he-IL" sz="4000" b="1" spc="300" dirty="0">
                  <a:ln w="11430">
                    <a:solidFill>
                      <a:sysClr val="windowText" lastClr="000000"/>
                    </a:solidFill>
                  </a:ln>
                  <a:solidFill>
                    <a:srgbClr val="9966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בעד </a:t>
              </a:r>
              <a:r>
                <a:rPr lang="he-IL" sz="4400" b="1" spc="500" dirty="0">
                  <a:ln w="11430"/>
                  <a:solidFill>
                    <a:srgbClr val="3333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David" panose="020E0502060401010101" pitchFamily="34" charset="-79"/>
                  <a:cs typeface="David" panose="020E0502060401010101" pitchFamily="34" charset="-79"/>
                </a:rPr>
                <a:t>ישראל</a:t>
              </a:r>
              <a:r>
                <a:rPr lang="he-IL" sz="4000" b="1" spc="300" dirty="0">
                  <a:ln w="11430">
                    <a:solidFill>
                      <a:sysClr val="windowText" lastClr="000000"/>
                    </a:solidFill>
                  </a:ln>
                  <a:solidFill>
                    <a:srgbClr val="9966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אשר </a:t>
              </a:r>
              <a:r>
                <a:rPr lang="he-IL" sz="4000" b="1" spc="300" dirty="0" err="1">
                  <a:ln w="11430">
                    <a:solidFill>
                      <a:sysClr val="windowText" lastClr="000000"/>
                    </a:solidFill>
                  </a:ln>
                  <a:solidFill>
                    <a:srgbClr val="9966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יוושעו</a:t>
              </a:r>
              <a:r>
                <a:rPr lang="he-IL" sz="4000" b="1" spc="300" dirty="0">
                  <a:ln w="11430">
                    <a:solidFill>
                      <a:sysClr val="windowText" lastClr="000000"/>
                    </a:solidFill>
                  </a:ln>
                  <a:solidFill>
                    <a:srgbClr val="9966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.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28600" y="483972"/>
              <a:ext cx="2362200" cy="584775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bg1"/>
              </a:outerShdw>
            </a:effectLst>
          </p:spPr>
          <p:txBody>
            <a:bodyPr wrap="square" rtlCol="1">
              <a:spAutoFit/>
            </a:bodyPr>
            <a:lstStyle/>
            <a:p>
              <a:pPr algn="r" rtl="1"/>
              <a:r>
                <a:rPr lang="he-IL" sz="3200" b="1" dirty="0">
                  <a:ln>
                    <a:solidFill>
                      <a:sysClr val="windowText" lastClr="000000"/>
                    </a:solidFill>
                  </a:ln>
                  <a:solidFill>
                    <a:srgbClr val="996600"/>
                  </a:solidFill>
                  <a:latin typeface="David" pitchFamily="34" charset="-79"/>
                  <a:cs typeface="David" pitchFamily="34" charset="-79"/>
                </a:rPr>
                <a:t>רומים י: 1,2</a:t>
              </a:r>
            </a:p>
          </p:txBody>
        </p:sp>
      </p:grp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66" y="990600"/>
            <a:ext cx="8714433" cy="494603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5791200"/>
            <a:ext cx="8686800" cy="1159292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>
              <a:lnSpc>
                <a:spcPts val="4000"/>
              </a:lnSpc>
            </a:pPr>
            <a:r>
              <a:rPr lang="he-IL" sz="4000" b="1" spc="500" dirty="0">
                <a:ln w="11430"/>
                <a:solidFill>
                  <a:srgbClr val="99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כי מעיד אני עליהם שיש להם </a:t>
            </a:r>
            <a:br>
              <a:rPr lang="en-US" sz="4000" b="1" spc="500" dirty="0">
                <a:ln w="11430"/>
                <a:solidFill>
                  <a:srgbClr val="99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4400" b="1" spc="500" dirty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קנאה לאלוהים אך לא בדעת</a:t>
            </a:r>
            <a:r>
              <a:rPr lang="he-IL" sz="4000" b="1" spc="500" dirty="0">
                <a:ln w="11430"/>
                <a:solidFill>
                  <a:srgbClr val="99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693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חטאנו לפניך.wav"/>
          </p:stSnd>
        </p:sndAc>
      </p:transition>
    </mc:Choice>
    <mc:Fallback xmlns="">
      <p:transition spd="slow">
        <p:sndAc>
          <p:stSnd>
            <p:snd r:embed="rId5" name="חטאנו לפניך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626E16A0-35FE-4F26-951B-86D56C394456}"/>
              </a:ext>
            </a:extLst>
          </p:cNvPr>
          <p:cNvSpPr txBox="1"/>
          <p:nvPr/>
        </p:nvSpPr>
        <p:spPr>
          <a:xfrm>
            <a:off x="0" y="304800"/>
            <a:ext cx="8915400" cy="76944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1">
            <a:spAutoFit/>
          </a:bodyPr>
          <a:lstStyle/>
          <a:p>
            <a:pPr algn="r" rtl="1"/>
            <a:r>
              <a:rPr lang="he-IL" sz="4400" b="1" dirty="0">
                <a:latin typeface="David" pitchFamily="34" charset="-79"/>
                <a:cs typeface="David" pitchFamily="34" charset="-79"/>
              </a:rPr>
              <a:t>האם לכל עם ישראל יש קנאה לאלוהים</a:t>
            </a:r>
            <a:r>
              <a:rPr lang="he-IL" sz="4400" b="1" dirty="0">
                <a:latin typeface="David" pitchFamily="34" charset="-79"/>
                <a:cs typeface="+mj-cs"/>
              </a:rPr>
              <a:t>?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F96642CC-301C-4774-8B53-B77286FB1528}"/>
              </a:ext>
            </a:extLst>
          </p:cNvPr>
          <p:cNvSpPr txBox="1"/>
          <p:nvPr/>
        </p:nvSpPr>
        <p:spPr>
          <a:xfrm>
            <a:off x="7096897" y="838200"/>
            <a:ext cx="1828800" cy="92333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1">
            <a:spAutoFit/>
          </a:bodyPr>
          <a:lstStyle/>
          <a:p>
            <a:pPr algn="r" rtl="1"/>
            <a:r>
              <a:rPr lang="he-IL" sz="5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לא!!!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E77C344-F7DA-4817-B2BB-00AAF135702F}"/>
              </a:ext>
            </a:extLst>
          </p:cNvPr>
          <p:cNvSpPr txBox="1"/>
          <p:nvPr/>
        </p:nvSpPr>
        <p:spPr>
          <a:xfrm>
            <a:off x="32951" y="953869"/>
            <a:ext cx="6715898" cy="6463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1">
            <a:spAutoFit/>
          </a:bodyPr>
          <a:lstStyle/>
          <a:p>
            <a:pPr algn="r" rtl="1"/>
            <a:r>
              <a:rPr lang="he-IL" sz="3600" b="1" dirty="0">
                <a:ln>
                  <a:solidFill>
                    <a:sysClr val="windowText" lastClr="000000"/>
                  </a:solidFill>
                </a:ln>
                <a:solidFill>
                  <a:srgbClr val="3333FF"/>
                </a:solidFill>
                <a:latin typeface="David" pitchFamily="34" charset="-79"/>
                <a:cs typeface="David" pitchFamily="34" charset="-79"/>
              </a:rPr>
              <a:t>אפשר לחלק את עמנו למספר קבוצות: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7F5F77F9-7662-418B-81AA-6E210E1B8D17}"/>
              </a:ext>
            </a:extLst>
          </p:cNvPr>
          <p:cNvSpPr txBox="1"/>
          <p:nvPr/>
        </p:nvSpPr>
        <p:spPr>
          <a:xfrm>
            <a:off x="-76200" y="1462725"/>
            <a:ext cx="6248400" cy="76944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1">
            <a:spAutoFit/>
          </a:bodyPr>
          <a:lstStyle/>
          <a:p>
            <a:pPr algn="r" rtl="1"/>
            <a:r>
              <a:rPr lang="he-IL" sz="4400" b="1" dirty="0">
                <a:ln>
                  <a:solidFill>
                    <a:sysClr val="windowText" lastClr="000000"/>
                  </a:solidFill>
                </a:ln>
                <a:solidFill>
                  <a:srgbClr val="3333FF"/>
                </a:solidFill>
                <a:latin typeface="David" pitchFamily="34" charset="-79"/>
                <a:cs typeface="David" pitchFamily="34" charset="-79"/>
              </a:rPr>
              <a:t>מסורתיים, דתיים וחרדים!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943D8FCC-8231-4697-8B24-07FA36FE2653}"/>
              </a:ext>
            </a:extLst>
          </p:cNvPr>
          <p:cNvSpPr txBox="1"/>
          <p:nvPr/>
        </p:nvSpPr>
        <p:spPr>
          <a:xfrm>
            <a:off x="6225745" y="1447800"/>
            <a:ext cx="2716428" cy="83099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1">
            <a:spAutoFit/>
          </a:bodyPr>
          <a:lstStyle/>
          <a:p>
            <a:pPr algn="ctr" rtl="1"/>
            <a:r>
              <a:rPr lang="he-IL" sz="4800" b="1" dirty="0">
                <a:ln>
                  <a:solidFill>
                    <a:sysClr val="windowText" lastClr="000000"/>
                  </a:solidFill>
                </a:ln>
                <a:solidFill>
                  <a:srgbClr val="3333FF"/>
                </a:solidFill>
                <a:latin typeface="David" pitchFamily="34" charset="-79"/>
                <a:cs typeface="David" pitchFamily="34" charset="-79"/>
              </a:rPr>
              <a:t>חילונים!</a:t>
            </a:r>
          </a:p>
        </p:txBody>
      </p:sp>
      <p:pic>
        <p:nvPicPr>
          <p:cNvPr id="14" name="תמונה 13">
            <a:extLst>
              <a:ext uri="{FF2B5EF4-FFF2-40B4-BE49-F238E27FC236}">
                <a16:creationId xmlns:a16="http://schemas.microsoft.com/office/drawing/2014/main" id="{9BA52E9E-5CA4-4AB7-BB04-8FC65A02AC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3"/>
          <a:stretch/>
        </p:blipFill>
        <p:spPr>
          <a:xfrm>
            <a:off x="6225745" y="2273588"/>
            <a:ext cx="2710249" cy="2503932"/>
          </a:xfrm>
          <a:prstGeom prst="rect">
            <a:avLst/>
          </a:prstGeom>
        </p:spPr>
      </p:pic>
      <p:grpSp>
        <p:nvGrpSpPr>
          <p:cNvPr id="19" name="קבוצה 18">
            <a:extLst>
              <a:ext uri="{FF2B5EF4-FFF2-40B4-BE49-F238E27FC236}">
                <a16:creationId xmlns:a16="http://schemas.microsoft.com/office/drawing/2014/main" id="{D734AD9A-4B63-4E3B-8282-D0347632923A}"/>
              </a:ext>
            </a:extLst>
          </p:cNvPr>
          <p:cNvGrpSpPr/>
          <p:nvPr/>
        </p:nvGrpSpPr>
        <p:grpSpPr>
          <a:xfrm>
            <a:off x="208006" y="2264586"/>
            <a:ext cx="5899066" cy="3258891"/>
            <a:chOff x="208006" y="2264586"/>
            <a:chExt cx="5899066" cy="3258891"/>
          </a:xfrm>
        </p:grpSpPr>
        <p:pic>
          <p:nvPicPr>
            <p:cNvPr id="8" name="תמונה 7">
              <a:extLst>
                <a:ext uri="{FF2B5EF4-FFF2-40B4-BE49-F238E27FC236}">
                  <a16:creationId xmlns:a16="http://schemas.microsoft.com/office/drawing/2014/main" id="{60FD531B-673A-416B-9611-44C8BFB95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006" y="3990291"/>
              <a:ext cx="3009900" cy="1504950"/>
            </a:xfrm>
            <a:prstGeom prst="rect">
              <a:avLst/>
            </a:prstGeom>
          </p:spPr>
        </p:pic>
        <p:pic>
          <p:nvPicPr>
            <p:cNvPr id="10" name="תמונה 9">
              <a:extLst>
                <a:ext uri="{FF2B5EF4-FFF2-40B4-BE49-F238E27FC236}">
                  <a16:creationId xmlns:a16="http://schemas.microsoft.com/office/drawing/2014/main" id="{219676F3-28A9-4219-AC5F-C073D31E92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8742" y="2264586"/>
              <a:ext cx="2808330" cy="1570249"/>
            </a:xfrm>
            <a:prstGeom prst="rect">
              <a:avLst/>
            </a:prstGeom>
          </p:spPr>
        </p:pic>
        <p:pic>
          <p:nvPicPr>
            <p:cNvPr id="12" name="תמונה 11">
              <a:extLst>
                <a:ext uri="{FF2B5EF4-FFF2-40B4-BE49-F238E27FC236}">
                  <a16:creationId xmlns:a16="http://schemas.microsoft.com/office/drawing/2014/main" id="{8E8A582C-CF7B-4C53-8F77-08660620CA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2264586"/>
              <a:ext cx="2808330" cy="1578281"/>
            </a:xfrm>
            <a:prstGeom prst="rect">
              <a:avLst/>
            </a:prstGeom>
          </p:spPr>
        </p:pic>
        <p:pic>
          <p:nvPicPr>
            <p:cNvPr id="16" name="תמונה 15">
              <a:extLst>
                <a:ext uri="{FF2B5EF4-FFF2-40B4-BE49-F238E27FC236}">
                  <a16:creationId xmlns:a16="http://schemas.microsoft.com/office/drawing/2014/main" id="{8B6073D5-019D-4DD8-A57D-517291F7375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3990290"/>
              <a:ext cx="2297072" cy="1533187"/>
            </a:xfrm>
            <a:prstGeom prst="rect">
              <a:avLst/>
            </a:prstGeom>
          </p:spPr>
        </p:pic>
      </p:grp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1D8EED8A-298B-4850-A636-305B726DDCC0}"/>
              </a:ext>
            </a:extLst>
          </p:cNvPr>
          <p:cNvSpPr txBox="1"/>
          <p:nvPr/>
        </p:nvSpPr>
        <p:spPr>
          <a:xfrm>
            <a:off x="32951" y="6148837"/>
            <a:ext cx="9111049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3333FF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1">
            <a:spAutoFit/>
          </a:bodyPr>
          <a:lstStyle/>
          <a:p>
            <a:pPr algn="ctr" rtl="1"/>
            <a:r>
              <a:rPr lang="he-IL" sz="4000" b="1" spc="200" dirty="0">
                <a:ln>
                  <a:solidFill>
                    <a:sysClr val="windowText" lastClr="000000"/>
                  </a:solidFill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רק לחלק קטן מעמנו יש קנאה לאלוהים!</a:t>
            </a:r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6C7EDD22-0D17-4538-A8D1-26F9D0FA6D64}"/>
              </a:ext>
            </a:extLst>
          </p:cNvPr>
          <p:cNvSpPr txBox="1"/>
          <p:nvPr/>
        </p:nvSpPr>
        <p:spPr>
          <a:xfrm>
            <a:off x="0" y="5486400"/>
            <a:ext cx="7824651" cy="58477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1">
            <a:spAutoFit/>
          </a:bodyPr>
          <a:lstStyle/>
          <a:p>
            <a:pPr algn="r" rtl="1"/>
            <a:r>
              <a:rPr lang="he-IL" sz="32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רבים נראים מבחוץ צדיקים אך הם רקובים בפנים!</a:t>
            </a:r>
          </a:p>
        </p:txBody>
      </p:sp>
    </p:spTree>
    <p:extLst>
      <p:ext uri="{BB962C8B-B14F-4D97-AF65-F5344CB8AC3E}">
        <p14:creationId xmlns:p14="http://schemas.microsoft.com/office/powerpoint/2010/main" val="74426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7" grpId="0" animBg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799" y="152400"/>
            <a:ext cx="5943601" cy="230832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1">
            <a:spAutoFit/>
          </a:bodyPr>
          <a:lstStyle/>
          <a:p>
            <a:pPr algn="r" rtl="1"/>
            <a:r>
              <a:rPr lang="he-IL" sz="3600" b="1" dirty="0">
                <a:latin typeface="David" pitchFamily="34" charset="-79"/>
                <a:cs typeface="David" pitchFamily="34" charset="-79"/>
              </a:rPr>
              <a:t>עד לפני שנה וחצי, </a:t>
            </a:r>
            <a:br>
              <a:rPr lang="en-US" sz="3600" b="1" dirty="0">
                <a:latin typeface="David" pitchFamily="34" charset="-79"/>
                <a:cs typeface="David" pitchFamily="34" charset="-79"/>
              </a:rPr>
            </a:br>
            <a:r>
              <a:rPr lang="he-IL" sz="3600" b="1" dirty="0">
                <a:latin typeface="David" pitchFamily="34" charset="-79"/>
                <a:cs typeface="David" pitchFamily="34" charset="-79"/>
              </a:rPr>
              <a:t>חייה של תאיר </a:t>
            </a:r>
            <a:r>
              <a:rPr lang="he-IL" sz="3600" b="1" dirty="0" err="1">
                <a:latin typeface="David" pitchFamily="34" charset="-79"/>
                <a:cs typeface="David" pitchFamily="34" charset="-79"/>
              </a:rPr>
              <a:t>אבודרהם</a:t>
            </a:r>
            <a:r>
              <a:rPr lang="he-IL" sz="3600" b="1" dirty="0">
                <a:latin typeface="David" pitchFamily="34" charset="-79"/>
                <a:cs typeface="David" pitchFamily="34" charset="-79"/>
              </a:rPr>
              <a:t>, 28,</a:t>
            </a:r>
            <a:br>
              <a:rPr lang="en-US" sz="3600" b="1" dirty="0">
                <a:latin typeface="David" pitchFamily="34" charset="-79"/>
                <a:cs typeface="David" pitchFamily="34" charset="-79"/>
              </a:rPr>
            </a:br>
            <a:r>
              <a:rPr lang="he-IL" sz="3600" b="1" dirty="0">
                <a:latin typeface="David" pitchFamily="34" charset="-79"/>
                <a:cs typeface="David" pitchFamily="34" charset="-79"/>
              </a:rPr>
              <a:t>מטפלת מוסמכת מקריית שמונה</a:t>
            </a:r>
            <a:br>
              <a:rPr lang="en-US" sz="3600" b="1" dirty="0">
                <a:latin typeface="David" pitchFamily="34" charset="-79"/>
                <a:cs typeface="David" pitchFamily="34" charset="-79"/>
              </a:rPr>
            </a:br>
            <a:r>
              <a:rPr lang="he-IL" sz="3600" b="1" dirty="0">
                <a:latin typeface="David" pitchFamily="34" charset="-79"/>
                <a:cs typeface="David" pitchFamily="34" charset="-79"/>
              </a:rPr>
              <a:t>זרמו על מי מנוחות.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21"/>
          <a:stretch/>
        </p:blipFill>
        <p:spPr bwMode="auto">
          <a:xfrm>
            <a:off x="228599" y="283029"/>
            <a:ext cx="2057401" cy="2230197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78C2B885-3C11-4DA4-BF5E-C8EE411F460C}"/>
              </a:ext>
            </a:extLst>
          </p:cNvPr>
          <p:cNvSpPr txBox="1"/>
          <p:nvPr/>
        </p:nvSpPr>
        <p:spPr>
          <a:xfrm>
            <a:off x="266701" y="2494361"/>
            <a:ext cx="8686800" cy="230832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1">
            <a:spAutoFit/>
          </a:bodyPr>
          <a:lstStyle/>
          <a:p>
            <a:pPr algn="r" rtl="1"/>
            <a:r>
              <a:rPr lang="he-IL" sz="3600" b="1" dirty="0">
                <a:latin typeface="David" pitchFamily="34" charset="-79"/>
                <a:cs typeface="David" pitchFamily="34" charset="-79"/>
              </a:rPr>
              <a:t>היא עבדה בעבודה מסודרת, וחשה כמי שיש לה </a:t>
            </a:r>
            <a:r>
              <a:rPr lang="he-IL" sz="3600" b="1" dirty="0" err="1">
                <a:latin typeface="David" pitchFamily="34" charset="-79"/>
                <a:cs typeface="David" pitchFamily="34" charset="-79"/>
              </a:rPr>
              <a:t>הכל</a:t>
            </a:r>
            <a:r>
              <a:rPr lang="he-IL" sz="3600" b="1" dirty="0">
                <a:latin typeface="David" pitchFamily="34" charset="-79"/>
                <a:cs typeface="David" pitchFamily="34" charset="-79"/>
              </a:rPr>
              <a:t>: משפחה טובה, בריאות, חברות, ואפילו... </a:t>
            </a:r>
            <a:br>
              <a:rPr lang="en-US" sz="3600" b="1" dirty="0">
                <a:latin typeface="David" pitchFamily="34" charset="-79"/>
                <a:cs typeface="David" pitchFamily="34" charset="-79"/>
              </a:rPr>
            </a:br>
            <a:r>
              <a:rPr lang="he-IL" sz="3600" b="1" dirty="0">
                <a:latin typeface="David" pitchFamily="34" charset="-79"/>
                <a:cs typeface="David" pitchFamily="34" charset="-79"/>
              </a:rPr>
              <a:t>החלה להתקרב לשורשיה היהודיים - לשמור שבת, כשרות ועוד.</a:t>
            </a:r>
          </a:p>
        </p:txBody>
      </p:sp>
    </p:spTree>
    <p:extLst>
      <p:ext uri="{BB962C8B-B14F-4D97-AF65-F5344CB8AC3E}">
        <p14:creationId xmlns:p14="http://schemas.microsoft.com/office/powerpoint/2010/main" val="135437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28600"/>
            <a:ext cx="6629400" cy="6463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1">
            <a:spAutoFit/>
          </a:bodyPr>
          <a:lstStyle/>
          <a:p>
            <a:pPr algn="r" rtl="1"/>
            <a:r>
              <a:rPr lang="he-IL" sz="3600" b="1" dirty="0">
                <a:latin typeface="David" pitchFamily="34" charset="-79"/>
                <a:cs typeface="David" pitchFamily="34" charset="-79"/>
              </a:rPr>
              <a:t>חברה סִפרה לה על בחור בשם יובל.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91" r="10561" b="63537"/>
          <a:stretch/>
        </p:blipFill>
        <p:spPr bwMode="auto">
          <a:xfrm>
            <a:off x="228600" y="-5316"/>
            <a:ext cx="2438400" cy="266782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BDB30C7E-CB26-4268-A3CE-0534E0BE1EB0}"/>
              </a:ext>
            </a:extLst>
          </p:cNvPr>
          <p:cNvSpPr txBox="1"/>
          <p:nvPr/>
        </p:nvSpPr>
        <p:spPr>
          <a:xfrm>
            <a:off x="2628900" y="1102669"/>
            <a:ext cx="6324600" cy="286232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1">
            <a:spAutoFit/>
          </a:bodyPr>
          <a:lstStyle/>
          <a:p>
            <a:pPr algn="r" rtl="1"/>
            <a:r>
              <a:rPr lang="he-IL" sz="3600" b="1" dirty="0">
                <a:latin typeface="David" pitchFamily="34" charset="-79"/>
                <a:cs typeface="David" pitchFamily="34" charset="-79"/>
              </a:rPr>
              <a:t>לפני שהחליטה להיפגש אתו, </a:t>
            </a:r>
            <a:br>
              <a:rPr lang="en-US" sz="3600" b="1" dirty="0">
                <a:latin typeface="David" pitchFamily="34" charset="-79"/>
                <a:cs typeface="David" pitchFamily="34" charset="-79"/>
              </a:rPr>
            </a:br>
            <a:r>
              <a:rPr lang="he-IL" sz="3600" b="1" dirty="0">
                <a:latin typeface="David" pitchFamily="34" charset="-79"/>
                <a:cs typeface="David" pitchFamily="34" charset="-79"/>
              </a:rPr>
              <a:t>נטלה את ספר </a:t>
            </a:r>
            <a:r>
              <a:rPr lang="he-IL" sz="3600" b="1" dirty="0" err="1">
                <a:latin typeface="David" pitchFamily="34" charset="-79"/>
                <a:cs typeface="David" pitchFamily="34" charset="-79"/>
              </a:rPr>
              <a:t>התהילים</a:t>
            </a:r>
            <a:r>
              <a:rPr lang="he-IL" sz="3600" b="1" dirty="0">
                <a:latin typeface="David" pitchFamily="34" charset="-79"/>
                <a:cs typeface="David" pitchFamily="34" charset="-79"/>
              </a:rPr>
              <a:t> ונשאה תפילה זכה לפני בורא עולם: </a:t>
            </a:r>
            <a:br>
              <a:rPr lang="en-US" sz="3600" b="1" dirty="0">
                <a:latin typeface="David" pitchFamily="34" charset="-79"/>
                <a:cs typeface="David" pitchFamily="34" charset="-79"/>
              </a:rPr>
            </a:br>
            <a:r>
              <a:rPr lang="he-IL" sz="3600" b="1" dirty="0">
                <a:latin typeface="David" pitchFamily="34" charset="-79"/>
                <a:cs typeface="David" pitchFamily="34" charset="-79"/>
              </a:rPr>
              <a:t>"אנא ה', אם יובל הוא זיווגי תן לי סימן שאתה שומע את תפילתי".</a:t>
            </a:r>
          </a:p>
        </p:txBody>
      </p:sp>
    </p:spTree>
    <p:extLst>
      <p:ext uri="{BB962C8B-B14F-4D97-AF65-F5344CB8AC3E}">
        <p14:creationId xmlns:p14="http://schemas.microsoft.com/office/powerpoint/2010/main" val="384074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686800" cy="286232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1">
            <a:spAutoFit/>
          </a:bodyPr>
          <a:lstStyle/>
          <a:p>
            <a:pPr algn="r" rtl="1"/>
            <a:r>
              <a:rPr lang="he-IL" sz="3600" b="1" dirty="0">
                <a:latin typeface="David" pitchFamily="34" charset="-79"/>
                <a:cs typeface="David" pitchFamily="34" charset="-79"/>
              </a:rPr>
              <a:t>למרבה הפלא, נפל מבטה על הפסוק הראשון שנפתח באקראי: </a:t>
            </a:r>
            <a:br>
              <a:rPr lang="en-US" sz="3600" b="1" dirty="0">
                <a:latin typeface="David" pitchFamily="34" charset="-79"/>
                <a:cs typeface="David" pitchFamily="34" charset="-79"/>
              </a:rPr>
            </a:br>
            <a:r>
              <a:rPr lang="he-IL" sz="3600" b="1" dirty="0">
                <a:latin typeface="David" pitchFamily="34" charset="-79"/>
                <a:cs typeface="David" pitchFamily="34" charset="-79"/>
              </a:rPr>
              <a:t>'אם אשכחך ירושלים - תשכח ימיני'. </a:t>
            </a:r>
            <a:br>
              <a:rPr lang="en-US" sz="3600" b="1" dirty="0">
                <a:latin typeface="David" pitchFamily="34" charset="-79"/>
                <a:cs typeface="David" pitchFamily="34" charset="-79"/>
              </a:rPr>
            </a:br>
            <a:r>
              <a:rPr lang="he-IL" sz="3600" b="1" dirty="0">
                <a:latin typeface="David" pitchFamily="34" charset="-79"/>
                <a:cs typeface="David" pitchFamily="34" charset="-79"/>
              </a:rPr>
              <a:t>באותו הרגע ידעה תאיר, שתשובה ברורה יותר מזו היא לא תקבל, והשניים נפגשו. 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C78BBA14-1124-4319-8424-47703372B451}"/>
              </a:ext>
            </a:extLst>
          </p:cNvPr>
          <p:cNvSpPr txBox="1"/>
          <p:nvPr/>
        </p:nvSpPr>
        <p:spPr>
          <a:xfrm>
            <a:off x="228599" y="2914073"/>
            <a:ext cx="8686800" cy="120032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1">
            <a:spAutoFit/>
          </a:bodyPr>
          <a:lstStyle/>
          <a:p>
            <a:pPr algn="r" rtl="1"/>
            <a:r>
              <a:rPr lang="he-IL" sz="3600" b="1" dirty="0">
                <a:latin typeface="David" pitchFamily="34" charset="-79"/>
                <a:cs typeface="David" pitchFamily="34" charset="-79"/>
              </a:rPr>
              <a:t>"אחרי כמה פגישות נוספות כבר היה ברור לשנינו מה הכיוון שלנו והתחלנו להתארגן לחתונה".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47BF1169-0FC4-46E8-93AD-542D0B3DF590}"/>
              </a:ext>
            </a:extLst>
          </p:cNvPr>
          <p:cNvSpPr txBox="1"/>
          <p:nvPr/>
        </p:nvSpPr>
        <p:spPr>
          <a:xfrm>
            <a:off x="4800602" y="4073158"/>
            <a:ext cx="4141805" cy="120032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1">
            <a:spAutoFit/>
          </a:bodyPr>
          <a:lstStyle/>
          <a:p>
            <a:pPr algn="r" rtl="1"/>
            <a:r>
              <a:rPr lang="he-IL" sz="3600" b="1" dirty="0">
                <a:latin typeface="David" pitchFamily="34" charset="-79"/>
                <a:cs typeface="David" pitchFamily="34" charset="-79"/>
              </a:rPr>
              <a:t>"לאחר מספר שבועות הם התחתנו".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BB4E8F9-CF61-4C04-BC62-B9F97A1F0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3912258"/>
            <a:ext cx="4114801" cy="272245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74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A3EA1A5D-6476-4E87-A159-DE815B9D441E}"/>
              </a:ext>
            </a:extLst>
          </p:cNvPr>
          <p:cNvSpPr txBox="1"/>
          <p:nvPr/>
        </p:nvSpPr>
        <p:spPr>
          <a:xfrm>
            <a:off x="1676399" y="304800"/>
            <a:ext cx="7215963" cy="175432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1">
            <a:spAutoFit/>
          </a:bodyPr>
          <a:lstStyle/>
          <a:p>
            <a:pPr algn="r" rtl="1"/>
            <a:r>
              <a:rPr lang="he-IL" sz="3600" b="1" dirty="0">
                <a:latin typeface="David" pitchFamily="34" charset="-79"/>
                <a:cs typeface="David" pitchFamily="34" charset="-79"/>
              </a:rPr>
              <a:t>שנת הנישואין הראשונה הייתה נפלאה. </a:t>
            </a:r>
            <a:br>
              <a:rPr lang="en-US" sz="3600" b="1" dirty="0">
                <a:latin typeface="David" pitchFamily="34" charset="-79"/>
                <a:cs typeface="David" pitchFamily="34" charset="-79"/>
              </a:rPr>
            </a:br>
            <a:r>
              <a:rPr lang="he-IL" sz="3600" b="1" dirty="0">
                <a:latin typeface="David" pitchFamily="34" charset="-79"/>
                <a:cs typeface="David" pitchFamily="34" charset="-79"/>
              </a:rPr>
              <a:t>ככל שעבר יותר זמן תאיר למדה להעריך </a:t>
            </a:r>
            <a:br>
              <a:rPr lang="en-US" sz="3600" b="1" dirty="0">
                <a:latin typeface="David" pitchFamily="34" charset="-79"/>
                <a:cs typeface="David" pitchFamily="34" charset="-79"/>
              </a:rPr>
            </a:br>
            <a:r>
              <a:rPr lang="he-IL" sz="3600" b="1" dirty="0">
                <a:latin typeface="David" pitchFamily="34" charset="-79"/>
                <a:cs typeface="David" pitchFamily="34" charset="-79"/>
              </a:rPr>
              <a:t>ולכבד את יובל  יותר.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5A7333D9-B4EA-4102-B62D-9B7387B1EEDE}"/>
              </a:ext>
            </a:extLst>
          </p:cNvPr>
          <p:cNvSpPr txBox="1"/>
          <p:nvPr/>
        </p:nvSpPr>
        <p:spPr>
          <a:xfrm>
            <a:off x="299484" y="1958876"/>
            <a:ext cx="8686800" cy="230832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1">
            <a:spAutoFit/>
          </a:bodyPr>
          <a:lstStyle/>
          <a:p>
            <a:pPr algn="r" rtl="1"/>
            <a:r>
              <a:rPr lang="he-IL" sz="3600" b="1" dirty="0">
                <a:latin typeface="David" pitchFamily="34" charset="-79"/>
                <a:cs typeface="David" pitchFamily="34" charset="-79"/>
              </a:rPr>
              <a:t>"היה לו כל כך חשוב לשמח אותי, עד כדי כך שכיום אני עצמי מעידה עליו שהוא אדם שידע לתת כבוד, ותמיד מצא דרך לעודד את רוחי ולשמח אותי. </a:t>
            </a:r>
            <a:br>
              <a:rPr lang="en-US" sz="3600" b="1" dirty="0">
                <a:latin typeface="David" pitchFamily="34" charset="-79"/>
                <a:cs typeface="David" pitchFamily="34" charset="-79"/>
              </a:rPr>
            </a:br>
            <a:r>
              <a:rPr lang="he-IL" sz="3600" b="1" dirty="0">
                <a:latin typeface="David" pitchFamily="34" charset="-79"/>
                <a:cs typeface="David" pitchFamily="34" charset="-79"/>
              </a:rPr>
              <a:t>על זה אודה לו כל חיי".</a:t>
            </a:r>
          </a:p>
        </p:txBody>
      </p:sp>
    </p:spTree>
    <p:extLst>
      <p:ext uri="{BB962C8B-B14F-4D97-AF65-F5344CB8AC3E}">
        <p14:creationId xmlns:p14="http://schemas.microsoft.com/office/powerpoint/2010/main" val="392397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3C5011-B974-4FDC-9702-F1B80B3BE6DF}"/>
              </a:ext>
            </a:extLst>
          </p:cNvPr>
          <p:cNvSpPr txBox="1"/>
          <p:nvPr/>
        </p:nvSpPr>
        <p:spPr>
          <a:xfrm>
            <a:off x="-152400" y="310587"/>
            <a:ext cx="9089985" cy="224676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1">
            <a:spAutoFit/>
          </a:bodyPr>
          <a:lstStyle/>
          <a:p>
            <a:pPr algn="r" rtl="1"/>
            <a:r>
              <a:rPr lang="he-IL" sz="3500" b="1" dirty="0">
                <a:latin typeface="David" pitchFamily="34" charset="-79"/>
                <a:cs typeface="David" pitchFamily="34" charset="-79"/>
              </a:rPr>
              <a:t>באחד הימים יובל הרגיש מיחושים נוראיים בראשו והחליט לא לצאת לעבודה. </a:t>
            </a:r>
            <a:br>
              <a:rPr lang="en-US" sz="3500" b="1" dirty="0">
                <a:latin typeface="David" pitchFamily="34" charset="-79"/>
                <a:cs typeface="David" pitchFamily="34" charset="-79"/>
              </a:rPr>
            </a:br>
            <a:r>
              <a:rPr lang="he-IL" sz="3500" b="1" dirty="0">
                <a:latin typeface="David" pitchFamily="34" charset="-79"/>
                <a:cs typeface="David" pitchFamily="34" charset="-79"/>
              </a:rPr>
              <a:t>החלטנו ללכת למיון של בית החולים '</a:t>
            </a:r>
            <a:r>
              <a:rPr lang="he-IL" sz="3500" b="1" dirty="0" err="1">
                <a:latin typeface="David" pitchFamily="34" charset="-79"/>
                <a:cs typeface="David" pitchFamily="34" charset="-79"/>
              </a:rPr>
              <a:t>פוריה</a:t>
            </a:r>
            <a:r>
              <a:rPr lang="he-IL" sz="3500" b="1" dirty="0">
                <a:latin typeface="David" pitchFamily="34" charset="-79"/>
                <a:cs typeface="David" pitchFamily="34" charset="-79"/>
              </a:rPr>
              <a:t>' בטבריה. לאחר שהרופאה בדקה אותו היא שחררה אותו.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1495CE90-EAF2-4CB5-9F6A-4E3CBBDC828B}"/>
              </a:ext>
            </a:extLst>
          </p:cNvPr>
          <p:cNvSpPr txBox="1"/>
          <p:nvPr/>
        </p:nvSpPr>
        <p:spPr>
          <a:xfrm>
            <a:off x="254643" y="2586619"/>
            <a:ext cx="8686800" cy="286232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1">
            <a:spAutoFit/>
          </a:bodyPr>
          <a:lstStyle/>
          <a:p>
            <a:pPr algn="r" rtl="1"/>
            <a:r>
              <a:rPr lang="he-IL" sz="3600" b="1" dirty="0">
                <a:latin typeface="David" pitchFamily="34" charset="-79"/>
                <a:cs typeface="David" pitchFamily="34" charset="-79"/>
              </a:rPr>
              <a:t>ימים ספורים אחרי השחרור, הובהל יובל בשנית אל בית החולים '</a:t>
            </a:r>
            <a:r>
              <a:rPr lang="he-IL" sz="3600" b="1" dirty="0" err="1">
                <a:latin typeface="David" pitchFamily="34" charset="-79"/>
                <a:cs typeface="David" pitchFamily="34" charset="-79"/>
              </a:rPr>
              <a:t>פוריה</a:t>
            </a:r>
            <a:r>
              <a:rPr lang="he-IL" sz="3600" b="1" dirty="0">
                <a:latin typeface="David" pitchFamily="34" charset="-79"/>
                <a:cs typeface="David" pitchFamily="34" charset="-79"/>
              </a:rPr>
              <a:t>' כשהוא סובל מדימום </a:t>
            </a:r>
            <a:br>
              <a:rPr lang="en-US" sz="3600" b="1" dirty="0">
                <a:latin typeface="David" pitchFamily="34" charset="-79"/>
                <a:cs typeface="David" pitchFamily="34" charset="-79"/>
              </a:rPr>
            </a:br>
            <a:r>
              <a:rPr lang="he-IL" sz="3600" b="1" dirty="0">
                <a:latin typeface="David" pitchFamily="34" charset="-79"/>
                <a:cs typeface="David" pitchFamily="34" charset="-79"/>
              </a:rPr>
              <a:t>תוך-גולגלתי. </a:t>
            </a:r>
            <a:br>
              <a:rPr lang="en-US" sz="3600" b="1" dirty="0">
                <a:latin typeface="David" pitchFamily="34" charset="-79"/>
                <a:cs typeface="David" pitchFamily="34" charset="-79"/>
              </a:rPr>
            </a:br>
            <a:r>
              <a:rPr lang="he-IL" sz="3600" b="1" dirty="0">
                <a:latin typeface="David" pitchFamily="34" charset="-79"/>
                <a:cs typeface="David" pitchFamily="34" charset="-79"/>
              </a:rPr>
              <a:t>אך היה זה כבר </a:t>
            </a:r>
            <a:br>
              <a:rPr lang="en-US" sz="3600" b="1" dirty="0">
                <a:latin typeface="David" pitchFamily="34" charset="-79"/>
                <a:cs typeface="David" pitchFamily="34" charset="-79"/>
              </a:rPr>
            </a:br>
            <a:r>
              <a:rPr lang="he-IL" sz="3600" b="1" dirty="0">
                <a:latin typeface="David" pitchFamily="34" charset="-79"/>
                <a:cs typeface="David" pitchFamily="34" charset="-79"/>
              </a:rPr>
              <a:t>מאוחר מדי.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BCEEE29-C6BD-4604-B91D-8E9170317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056" y="3733799"/>
            <a:ext cx="4140628" cy="281361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793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4E2E4500-C1F5-4D17-AA85-8D0A5DE10799}"/>
              </a:ext>
            </a:extLst>
          </p:cNvPr>
          <p:cNvSpPr txBox="1"/>
          <p:nvPr/>
        </p:nvSpPr>
        <p:spPr>
          <a:xfrm>
            <a:off x="0" y="152400"/>
            <a:ext cx="8915400" cy="175432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1">
            <a:spAutoFit/>
          </a:bodyPr>
          <a:lstStyle/>
          <a:p>
            <a:pPr algn="r" rtl="1"/>
            <a:r>
              <a:rPr lang="he-IL" sz="3600" b="1" dirty="0">
                <a:latin typeface="David" pitchFamily="34" charset="-79"/>
                <a:cs typeface="David" pitchFamily="34" charset="-79"/>
              </a:rPr>
              <a:t>מיד לאחר הבדיקות הוחלט לנתח אותו בדחיפות. </a:t>
            </a:r>
            <a:br>
              <a:rPr lang="en-US" sz="3600" b="1" dirty="0">
                <a:latin typeface="David" pitchFamily="34" charset="-79"/>
                <a:cs typeface="David" pitchFamily="34" charset="-79"/>
              </a:rPr>
            </a:br>
            <a:r>
              <a:rPr lang="he-IL" sz="3600" b="1" dirty="0">
                <a:latin typeface="David" pitchFamily="34" charset="-79"/>
                <a:cs typeface="David" pitchFamily="34" charset="-79"/>
              </a:rPr>
              <a:t>"למזלי, הספקתי להגיע לבית החולים ממש לפני </a:t>
            </a:r>
            <a:br>
              <a:rPr lang="en-US" sz="3600" b="1" dirty="0">
                <a:latin typeface="David" pitchFamily="34" charset="-79"/>
                <a:cs typeface="David" pitchFamily="34" charset="-79"/>
              </a:rPr>
            </a:br>
            <a:r>
              <a:rPr lang="he-IL" sz="3600" b="1" dirty="0">
                <a:latin typeface="David" pitchFamily="34" charset="-79"/>
                <a:cs typeface="David" pitchFamily="34" charset="-79"/>
              </a:rPr>
              <a:t>שהכניסו את יובל לחדר הניתוח",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D666661-5EBE-4872-8C12-FE4864ADB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52365"/>
            <a:ext cx="2895600" cy="21717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A42C3934-F1F5-4F67-818A-6D0E1F0E1BBF}"/>
              </a:ext>
            </a:extLst>
          </p:cNvPr>
          <p:cNvSpPr txBox="1"/>
          <p:nvPr/>
        </p:nvSpPr>
        <p:spPr>
          <a:xfrm>
            <a:off x="838200" y="1789315"/>
            <a:ext cx="8077200" cy="230832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1">
            <a:spAutoFit/>
          </a:bodyPr>
          <a:lstStyle/>
          <a:p>
            <a:pPr algn="r" rtl="1"/>
            <a:r>
              <a:rPr lang="he-IL" sz="3600" b="1" dirty="0">
                <a:latin typeface="David" pitchFamily="34" charset="-79"/>
                <a:cs typeface="David" pitchFamily="34" charset="-79"/>
              </a:rPr>
              <a:t>הבטתי בעיניו ולחשתי </a:t>
            </a:r>
            <a:br>
              <a:rPr lang="en-US" sz="3600" b="1" dirty="0">
                <a:latin typeface="David" pitchFamily="34" charset="-79"/>
                <a:cs typeface="David" pitchFamily="34" charset="-79"/>
              </a:rPr>
            </a:br>
            <a:r>
              <a:rPr lang="he-IL" sz="3600" b="1" dirty="0">
                <a:latin typeface="David" pitchFamily="34" charset="-79"/>
                <a:cs typeface="David" pitchFamily="34" charset="-79"/>
              </a:rPr>
              <a:t>'אני אוהבת אותך', </a:t>
            </a:r>
            <a:br>
              <a:rPr lang="en-US" sz="3600" b="1" dirty="0">
                <a:latin typeface="David" pitchFamily="34" charset="-79"/>
                <a:cs typeface="David" pitchFamily="34" charset="-79"/>
              </a:rPr>
            </a:br>
            <a:r>
              <a:rPr lang="he-IL" sz="3600" b="1" dirty="0">
                <a:latin typeface="David" pitchFamily="34" charset="-79"/>
                <a:cs typeface="David" pitchFamily="34" charset="-79"/>
              </a:rPr>
              <a:t>אבל לא תיארתי לעצמי... </a:t>
            </a:r>
            <a:br>
              <a:rPr lang="en-US" sz="3600" b="1" dirty="0">
                <a:latin typeface="David" pitchFamily="34" charset="-79"/>
                <a:cs typeface="David" pitchFamily="34" charset="-79"/>
              </a:rPr>
            </a:br>
            <a:r>
              <a:rPr lang="he-IL" sz="3600" b="1" dirty="0">
                <a:latin typeface="David" pitchFamily="34" charset="-79"/>
                <a:cs typeface="David" pitchFamily="34" charset="-79"/>
              </a:rPr>
              <a:t>לא יכולתי לדעת שכך זה ייגמר". 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56A3C242-C728-4CB4-B366-0BA8AAD77C69}"/>
              </a:ext>
            </a:extLst>
          </p:cNvPr>
          <p:cNvSpPr txBox="1"/>
          <p:nvPr/>
        </p:nvSpPr>
        <p:spPr>
          <a:xfrm>
            <a:off x="101600" y="3961015"/>
            <a:ext cx="8839200" cy="121920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1">
            <a:spAutoFit/>
          </a:bodyPr>
          <a:lstStyle/>
          <a:p>
            <a:pPr algn="r" rtl="1"/>
            <a:r>
              <a:rPr lang="he-IL" sz="3600" b="1" dirty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לאחר הניתוח שרד יובל את היום וחצי הבאים, </a:t>
            </a:r>
            <a:br>
              <a:rPr lang="en-US" sz="3600" b="1" dirty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</a:br>
            <a:r>
              <a:rPr lang="he-IL" sz="3600" b="1" dirty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ולאחר מכן נפטר.</a:t>
            </a:r>
            <a:endParaRPr lang="he-IL" sz="2400" b="1" dirty="0">
              <a:latin typeface="David" pitchFamily="34" charset="-79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2260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686800" cy="230832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1">
            <a:spAutoFit/>
          </a:bodyPr>
          <a:lstStyle/>
          <a:p>
            <a:pPr algn="r" rtl="1"/>
            <a:r>
              <a:rPr lang="he-IL" sz="3600" b="1" dirty="0">
                <a:latin typeface="David" pitchFamily="34" charset="-79"/>
                <a:cs typeface="David" pitchFamily="34" charset="-79"/>
              </a:rPr>
              <a:t>"לפחות הוא נפטר בידיעה שאני אוהבת אותו, ולפחות זכיתי בו למשך השנה הזו - זה גם משהו. </a:t>
            </a:r>
            <a:r>
              <a:rPr lang="he-IL" sz="3600" b="1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latin typeface="David" pitchFamily="34" charset="-79"/>
                <a:cs typeface="David" pitchFamily="34" charset="-79"/>
              </a:rPr>
              <a:t>השם נתן - השם לקח, יהי שם ה' מבורך</a:t>
            </a:r>
            <a:r>
              <a:rPr lang="he-IL" sz="3600" b="1" dirty="0">
                <a:latin typeface="David" pitchFamily="34" charset="-79"/>
                <a:cs typeface="David" pitchFamily="34" charset="-79"/>
              </a:rPr>
              <a:t>. </a:t>
            </a:r>
            <a:br>
              <a:rPr lang="en-US" sz="3600" b="1" dirty="0">
                <a:latin typeface="David" pitchFamily="34" charset="-79"/>
                <a:cs typeface="David" pitchFamily="34" charset="-79"/>
              </a:rPr>
            </a:br>
            <a:r>
              <a:rPr lang="he-IL" sz="3600" b="1" dirty="0">
                <a:latin typeface="David" pitchFamily="34" charset="-79"/>
                <a:cs typeface="David" pitchFamily="34" charset="-79"/>
              </a:rPr>
              <a:t>תודה לך השם".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234E88A4-3839-43F6-9E99-0085CB93C90D}"/>
              </a:ext>
            </a:extLst>
          </p:cNvPr>
          <p:cNvSpPr txBox="1"/>
          <p:nvPr/>
        </p:nvSpPr>
        <p:spPr>
          <a:xfrm>
            <a:off x="195322" y="2631349"/>
            <a:ext cx="8763000" cy="6463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1">
            <a:spAutoFit/>
          </a:bodyPr>
          <a:lstStyle/>
          <a:p>
            <a:pPr algn="r" rtl="1"/>
            <a:r>
              <a:rPr lang="he-IL" sz="3600" b="1" dirty="0">
                <a:latin typeface="David" pitchFamily="34" charset="-79"/>
                <a:cs typeface="David" pitchFamily="34" charset="-79"/>
              </a:rPr>
              <a:t>"אני רוצה לעבוד את ה' כמו שיובל ז"ל עבד אותו"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745A5B8C-7478-4DEB-9F30-F2E328926FDC}"/>
              </a:ext>
            </a:extLst>
          </p:cNvPr>
          <p:cNvSpPr txBox="1"/>
          <p:nvPr/>
        </p:nvSpPr>
        <p:spPr>
          <a:xfrm>
            <a:off x="228600" y="3733800"/>
            <a:ext cx="8763000" cy="116955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1">
            <a:spAutoFit/>
          </a:bodyPr>
          <a:lstStyle/>
          <a:p>
            <a:pPr algn="r" rtl="1"/>
            <a:r>
              <a:rPr lang="he-IL" sz="3600" b="1" dirty="0">
                <a:latin typeface="David" pitchFamily="34" charset="-79"/>
                <a:cs typeface="David" pitchFamily="34" charset="-79"/>
              </a:rPr>
              <a:t>"רק מה'. עכשיו נמדדת עבודת ה' האמיתית שלי. </a:t>
            </a:r>
            <a:r>
              <a:rPr lang="he-IL" sz="3400" b="1" dirty="0">
                <a:latin typeface="David" pitchFamily="34" charset="-79"/>
                <a:cs typeface="David" pitchFamily="34" charset="-79"/>
              </a:rPr>
              <a:t>החלטתי  ללכת בעקבותיו ואמשיך לקדש שם שמיים!" 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EE96614B-A0F2-4ADF-8660-A72AC3C3008C}"/>
              </a:ext>
            </a:extLst>
          </p:cNvPr>
          <p:cNvSpPr txBox="1"/>
          <p:nvPr/>
        </p:nvSpPr>
        <p:spPr>
          <a:xfrm>
            <a:off x="3657600" y="3124200"/>
            <a:ext cx="5300722" cy="6463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1">
            <a:spAutoFit/>
          </a:bodyPr>
          <a:lstStyle/>
          <a:p>
            <a:pPr algn="r" rtl="1"/>
            <a:endParaRPr lang="he-IL" sz="2400" b="1" dirty="0"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A5686870-22D4-4520-B3FE-C12164379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5912" y="3075499"/>
            <a:ext cx="3499407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05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04800"/>
            <a:ext cx="8763000" cy="175432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1">
            <a:spAutoFit/>
          </a:bodyPr>
          <a:lstStyle/>
          <a:p>
            <a:pPr algn="r" rtl="1"/>
            <a:r>
              <a:rPr lang="he-IL" sz="3600" b="1" dirty="0">
                <a:latin typeface="David" pitchFamily="34" charset="-79"/>
                <a:cs typeface="David" pitchFamily="34" charset="-79"/>
              </a:rPr>
              <a:t>"עם כל הקשיים והכאב, שזה משהו שמלווה אותך כל החיים", היא אומרת מהורהרת, </a:t>
            </a:r>
            <a:br>
              <a:rPr lang="en-US" sz="3600" b="1" dirty="0">
                <a:latin typeface="David" pitchFamily="34" charset="-79"/>
                <a:cs typeface="David" pitchFamily="34" charset="-79"/>
              </a:rPr>
            </a:br>
            <a:r>
              <a:rPr lang="he-IL" sz="3600" b="1" dirty="0">
                <a:latin typeface="David" pitchFamily="34" charset="-79"/>
                <a:cs typeface="David" pitchFamily="34" charset="-79"/>
              </a:rPr>
              <a:t>"הייתי רוצה ללכת תמיד בדרך ה'. 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947A1BDC-71D4-4CD1-B468-06A8BA0F3F8D}"/>
              </a:ext>
            </a:extLst>
          </p:cNvPr>
          <p:cNvSpPr txBox="1"/>
          <p:nvPr/>
        </p:nvSpPr>
        <p:spPr>
          <a:xfrm>
            <a:off x="228600" y="1981200"/>
            <a:ext cx="8686800" cy="286232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1">
            <a:spAutoFit/>
          </a:bodyPr>
          <a:lstStyle/>
          <a:p>
            <a:pPr lvl="0" algn="r" rtl="1"/>
            <a:r>
              <a:rPr lang="he-IL" sz="3600" b="1" dirty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כי כשאתה עם ה' בניסיונות שלך, זה כמו לקחת את הכאב, להשקות אותו  ולהצמיח ממנו משהו אחר. </a:t>
            </a:r>
            <a:br>
              <a:rPr lang="en-US" sz="3600" b="1" dirty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</a:br>
            <a:r>
              <a:rPr lang="he-IL" sz="3600" b="1" dirty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אני מתפללת לעמוד בניסיון כדי להעלות עצמי ברוחניות ואם אצליח להעלות עוד כמה ביחד אתי - יהא זה שכרי".</a:t>
            </a:r>
            <a:endParaRPr lang="he-IL" sz="2400" b="1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19F4DC3E-D789-4B4A-92AD-0F0AF2BFB3B0}"/>
              </a:ext>
            </a:extLst>
          </p:cNvPr>
          <p:cNvSpPr txBox="1"/>
          <p:nvPr/>
        </p:nvSpPr>
        <p:spPr>
          <a:xfrm>
            <a:off x="304800" y="4798875"/>
            <a:ext cx="8686800" cy="212365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1">
            <a:spAutoFit/>
          </a:bodyPr>
          <a:lstStyle/>
          <a:p>
            <a:pPr lvl="0" algn="r" rtl="1"/>
            <a:r>
              <a:rPr lang="he-IL" sz="3600" b="1" dirty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"היום אני מבינה שה' השאיל לי את יובל לתקופה קצרה וכעת הוא רוצה שאזכור את התקופה הזו ואפיק ממנה את המיטב".</a:t>
            </a:r>
          </a:p>
          <a:p>
            <a:pPr algn="r" rtl="1"/>
            <a:endParaRPr lang="he-IL" sz="2400" b="1" dirty="0">
              <a:latin typeface="David" pitchFamily="34" charset="-79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1442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קבוצה 5">
            <a:extLst>
              <a:ext uri="{FF2B5EF4-FFF2-40B4-BE49-F238E27FC236}">
                <a16:creationId xmlns:a16="http://schemas.microsoft.com/office/drawing/2014/main" id="{E56BCA5A-9B4E-479F-A908-2ED39B200B11}"/>
              </a:ext>
            </a:extLst>
          </p:cNvPr>
          <p:cNvGrpSpPr/>
          <p:nvPr/>
        </p:nvGrpSpPr>
        <p:grpSpPr>
          <a:xfrm>
            <a:off x="228600" y="0"/>
            <a:ext cx="8686800" cy="1143903"/>
            <a:chOff x="228600" y="0"/>
            <a:chExt cx="8686800" cy="1143903"/>
          </a:xfrm>
        </p:grpSpPr>
        <p:sp>
          <p:nvSpPr>
            <p:cNvPr id="2" name="TextBox 1"/>
            <p:cNvSpPr txBox="1"/>
            <p:nvPr/>
          </p:nvSpPr>
          <p:spPr>
            <a:xfrm>
              <a:off x="228600" y="0"/>
              <a:ext cx="8686800" cy="1143903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r" rtl="1">
                <a:lnSpc>
                  <a:spcPts val="4000"/>
                </a:lnSpc>
              </a:pPr>
              <a:r>
                <a:rPr lang="he-IL" sz="4000" b="1" spc="300" dirty="0">
                  <a:ln w="11430">
                    <a:solidFill>
                      <a:sysClr val="windowText" lastClr="000000"/>
                    </a:solidFill>
                  </a:ln>
                  <a:solidFill>
                    <a:srgbClr val="9966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אחי, חפץ לבבי ותפילתי לאלוהים </a:t>
              </a:r>
              <a:br>
                <a:rPr lang="en-US" sz="4000" b="1" spc="300" dirty="0">
                  <a:ln w="11430">
                    <a:solidFill>
                      <a:sysClr val="windowText" lastClr="000000"/>
                    </a:solidFill>
                  </a:ln>
                  <a:solidFill>
                    <a:srgbClr val="9966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</a:br>
              <a:r>
                <a:rPr lang="he-IL" sz="4000" b="1" spc="300" dirty="0">
                  <a:ln w="11430">
                    <a:solidFill>
                      <a:sysClr val="windowText" lastClr="000000"/>
                    </a:solidFill>
                  </a:ln>
                  <a:solidFill>
                    <a:srgbClr val="9966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בעד ישראל אשר </a:t>
              </a:r>
              <a:r>
                <a:rPr lang="he-IL" sz="4000" b="1" spc="300" dirty="0" err="1">
                  <a:ln w="11430">
                    <a:solidFill>
                      <a:sysClr val="windowText" lastClr="000000"/>
                    </a:solidFill>
                  </a:ln>
                  <a:solidFill>
                    <a:srgbClr val="9966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יוושעו</a:t>
              </a:r>
              <a:r>
                <a:rPr lang="he-IL" sz="4000" b="1" spc="300" dirty="0">
                  <a:ln w="11430">
                    <a:solidFill>
                      <a:sysClr val="windowText" lastClr="000000"/>
                    </a:solidFill>
                  </a:ln>
                  <a:solidFill>
                    <a:srgbClr val="9966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.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28600" y="483972"/>
              <a:ext cx="2362200" cy="584775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bg1"/>
              </a:outerShdw>
            </a:effectLst>
          </p:spPr>
          <p:txBody>
            <a:bodyPr wrap="square" rtlCol="1">
              <a:spAutoFit/>
            </a:bodyPr>
            <a:lstStyle/>
            <a:p>
              <a:pPr algn="r" rtl="1"/>
              <a:r>
                <a:rPr lang="he-IL" sz="3200" b="1" dirty="0">
                  <a:ln>
                    <a:solidFill>
                      <a:sysClr val="windowText" lastClr="000000"/>
                    </a:solidFill>
                  </a:ln>
                  <a:solidFill>
                    <a:srgbClr val="996600"/>
                  </a:solidFill>
                  <a:latin typeface="David" pitchFamily="34" charset="-79"/>
                  <a:cs typeface="David" pitchFamily="34" charset="-79"/>
                </a:rPr>
                <a:t>רומים י: 1,2</a:t>
              </a:r>
            </a:p>
          </p:txBody>
        </p:sp>
      </p:grp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66" y="990600"/>
            <a:ext cx="8714433" cy="494603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5791200"/>
            <a:ext cx="8686800" cy="1159292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>
              <a:lnSpc>
                <a:spcPts val="4000"/>
              </a:lnSpc>
            </a:pPr>
            <a:r>
              <a:rPr lang="he-IL" sz="4000" b="1" spc="500" dirty="0">
                <a:ln w="11430"/>
                <a:solidFill>
                  <a:srgbClr val="99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כי מעיד אני עליהם שיש להם </a:t>
            </a:r>
            <a:br>
              <a:rPr lang="en-US" sz="4000" b="1" spc="500" dirty="0">
                <a:ln w="11430"/>
                <a:solidFill>
                  <a:srgbClr val="99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4400" b="1" spc="500" dirty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קנאה לאלוהים אך לא בדעת</a:t>
            </a:r>
            <a:r>
              <a:rPr lang="he-IL" sz="4000" b="1" spc="500" dirty="0">
                <a:ln w="11430"/>
                <a:solidFill>
                  <a:srgbClr val="99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362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חטאנו לפניך.wav"/>
          </p:stSnd>
        </p:sndAc>
      </p:transition>
    </mc:Choice>
    <mc:Fallback xmlns="">
      <p:transition spd="slow">
        <p:sndAc>
          <p:stSnd>
            <p:snd r:embed="rId4" name="חטאנו לפניך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28600"/>
            <a:ext cx="7391400" cy="175432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1">
            <a:spAutoFit/>
          </a:bodyPr>
          <a:lstStyle/>
          <a:p>
            <a:pPr algn="r" rtl="1"/>
            <a:r>
              <a:rPr lang="he-IL" sz="3600" b="1" dirty="0">
                <a:latin typeface="David" pitchFamily="34" charset="-79"/>
                <a:cs typeface="David" pitchFamily="34" charset="-79"/>
              </a:rPr>
              <a:t>ומה עכשיו - על מה את מתפללת ומייחלת </a:t>
            </a:r>
            <a:br>
              <a:rPr lang="en-US" sz="3600" b="1" dirty="0">
                <a:latin typeface="David" pitchFamily="34" charset="-79"/>
                <a:cs typeface="David" pitchFamily="34" charset="-79"/>
              </a:rPr>
            </a:br>
            <a:r>
              <a:rPr lang="he-IL" sz="3600" b="1" dirty="0">
                <a:latin typeface="David" pitchFamily="34" charset="-79"/>
                <a:cs typeface="David" pitchFamily="34" charset="-79"/>
              </a:rPr>
              <a:t>שיקרה בחייך</a:t>
            </a:r>
            <a:r>
              <a:rPr lang="he-IL" sz="3600" b="1" dirty="0">
                <a:latin typeface="David" pitchFamily="34" charset="-79"/>
                <a:cs typeface="+mj-cs"/>
              </a:rPr>
              <a:t>?</a:t>
            </a:r>
            <a:endParaRPr lang="he-IL" sz="3600" b="1" dirty="0">
              <a:latin typeface="David" pitchFamily="34" charset="-79"/>
              <a:cs typeface="David" pitchFamily="34" charset="-79"/>
            </a:endParaRPr>
          </a:p>
          <a:p>
            <a:pPr algn="r" rtl="1"/>
            <a:r>
              <a:rPr lang="he-IL" sz="3600" b="1" dirty="0">
                <a:latin typeface="David" pitchFamily="34" charset="-79"/>
                <a:cs typeface="David" pitchFamily="34" charset="-79"/>
              </a:rPr>
              <a:t>היום - אני מתפללת לעשות את רצון ה'.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D8B6BD8C-DF06-4A23-8944-3F0213255198}"/>
              </a:ext>
            </a:extLst>
          </p:cNvPr>
          <p:cNvSpPr txBox="1"/>
          <p:nvPr/>
        </p:nvSpPr>
        <p:spPr>
          <a:xfrm>
            <a:off x="3352800" y="3886200"/>
            <a:ext cx="5562600" cy="230832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1">
            <a:spAutoFit/>
          </a:bodyPr>
          <a:lstStyle/>
          <a:p>
            <a:pPr algn="r" rtl="1"/>
            <a:r>
              <a:rPr lang="he-IL" sz="3600" b="1" dirty="0">
                <a:latin typeface="David" pitchFamily="34" charset="-79"/>
                <a:cs typeface="David" pitchFamily="34" charset="-79"/>
              </a:rPr>
              <a:t>במקום ליפול לרחמים עצמיים </a:t>
            </a:r>
            <a:br>
              <a:rPr lang="en-US" sz="3600" b="1" dirty="0">
                <a:latin typeface="David" pitchFamily="34" charset="-79"/>
                <a:cs typeface="David" pitchFamily="34" charset="-79"/>
              </a:rPr>
            </a:br>
            <a:r>
              <a:rPr lang="he-IL" sz="3600" b="1" dirty="0">
                <a:latin typeface="David" pitchFamily="34" charset="-79"/>
                <a:cs typeface="David" pitchFamily="34" charset="-79"/>
              </a:rPr>
              <a:t>ולשאלות חסרות שחר של </a:t>
            </a:r>
            <a:br>
              <a:rPr lang="en-US" sz="3600" b="1" dirty="0">
                <a:latin typeface="David" pitchFamily="34" charset="-79"/>
                <a:cs typeface="David" pitchFamily="34" charset="-79"/>
              </a:rPr>
            </a:br>
            <a:r>
              <a:rPr lang="he-IL" sz="3600" b="1" dirty="0">
                <a:latin typeface="David" pitchFamily="34" charset="-79"/>
                <a:cs typeface="David" pitchFamily="34" charset="-79"/>
              </a:rPr>
              <a:t>'למה זה קרה דווקא לי', </a:t>
            </a:r>
            <a:br>
              <a:rPr lang="en-US" sz="3600" b="1" dirty="0">
                <a:latin typeface="David" pitchFamily="34" charset="-79"/>
                <a:cs typeface="David" pitchFamily="34" charset="-79"/>
              </a:rPr>
            </a:br>
            <a:r>
              <a:rPr lang="he-IL" sz="3600" b="1" dirty="0">
                <a:latin typeface="David" pitchFamily="34" charset="-79"/>
                <a:cs typeface="David" pitchFamily="34" charset="-79"/>
              </a:rPr>
              <a:t>אני בוחרת בחיים ובאמונה.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DC22274-B895-410A-AA49-BCF607161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04" y="3886200"/>
            <a:ext cx="3662744" cy="274705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0D1B5BE4-86D3-4AAE-9CC4-4DAF3F55B326}"/>
              </a:ext>
            </a:extLst>
          </p:cNvPr>
          <p:cNvSpPr txBox="1"/>
          <p:nvPr/>
        </p:nvSpPr>
        <p:spPr>
          <a:xfrm>
            <a:off x="152400" y="1905000"/>
            <a:ext cx="8763000" cy="175432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1">
            <a:spAutoFit/>
          </a:bodyPr>
          <a:lstStyle/>
          <a:p>
            <a:pPr algn="r" rtl="1"/>
            <a:r>
              <a:rPr lang="he-IL" sz="3600" b="1" dirty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להיות אלמנה בגיל 29 זה לא רק להתמודד עם מצב של להיות אלמנה, אלא להתמודד עם </a:t>
            </a:r>
            <a:r>
              <a:rPr lang="he-IL" sz="3600" b="1" dirty="0" err="1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הכל</a:t>
            </a:r>
            <a:r>
              <a:rPr lang="he-IL" sz="3600" b="1" dirty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 יחד – </a:t>
            </a:r>
            <a:br>
              <a:rPr lang="en-US" sz="3600" b="1" dirty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</a:br>
            <a:r>
              <a:rPr lang="he-IL" sz="3600" b="1" dirty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עם השאלות והפחדים, הלבטים והמחשבות.</a:t>
            </a:r>
            <a:endParaRPr lang="he-IL" sz="2400" b="1" dirty="0">
              <a:latin typeface="David" pitchFamily="34" charset="-79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7021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7C4BA9FA-4F74-4B27-B087-932AC3182E8E}"/>
              </a:ext>
            </a:extLst>
          </p:cNvPr>
          <p:cNvSpPr txBox="1"/>
          <p:nvPr/>
        </p:nvSpPr>
        <p:spPr>
          <a:xfrm>
            <a:off x="1280984" y="4889565"/>
            <a:ext cx="7634416" cy="70788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1">
            <a:spAutoFit/>
          </a:bodyPr>
          <a:lstStyle/>
          <a:p>
            <a:pPr algn="r" rtl="1"/>
            <a:r>
              <a:rPr lang="he-IL" sz="4000" b="1" dirty="0">
                <a:latin typeface="David" pitchFamily="34" charset="-79"/>
                <a:cs typeface="David" pitchFamily="34" charset="-79"/>
              </a:rPr>
              <a:t>רצון עז ונלהב למצוא חן בעיני אלוהים:</a:t>
            </a:r>
            <a:endParaRPr lang="he-IL" sz="4000" b="1" dirty="0">
              <a:latin typeface="David" pitchFamily="34" charset="-79"/>
              <a:cs typeface="+mj-cs"/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D792F1B4-06C2-4BD6-82AA-4BBD174BE648}"/>
              </a:ext>
            </a:extLst>
          </p:cNvPr>
          <p:cNvSpPr txBox="1"/>
          <p:nvPr/>
        </p:nvSpPr>
        <p:spPr>
          <a:xfrm>
            <a:off x="2329249" y="4244569"/>
            <a:ext cx="6586151" cy="70788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1">
            <a:spAutoFit/>
          </a:bodyPr>
          <a:lstStyle/>
          <a:p>
            <a:pPr algn="r" rtl="1"/>
            <a:r>
              <a:rPr lang="he-IL" sz="4000" b="1" dirty="0">
                <a:ln>
                  <a:solidFill>
                    <a:sysClr val="windowText" lastClr="000000"/>
                  </a:solidFill>
                </a:ln>
                <a:solidFill>
                  <a:srgbClr val="3333FF"/>
                </a:solidFill>
                <a:latin typeface="David" pitchFamily="34" charset="-79"/>
                <a:cs typeface="David" pitchFamily="34" charset="-79"/>
              </a:rPr>
              <a:t>במה מתבטאת קנאה לאלוהים</a:t>
            </a:r>
            <a:r>
              <a:rPr lang="he-IL" sz="4000" b="1" dirty="0">
                <a:ln>
                  <a:solidFill>
                    <a:sysClr val="windowText" lastClr="000000"/>
                  </a:solidFill>
                </a:ln>
                <a:solidFill>
                  <a:srgbClr val="3333FF"/>
                </a:solidFill>
                <a:latin typeface="David" pitchFamily="34" charset="-79"/>
                <a:cs typeface="+mj-cs"/>
              </a:rPr>
              <a:t>?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2C1172D4-8CD7-4836-90B7-6FA7D1909783}"/>
              </a:ext>
            </a:extLst>
          </p:cNvPr>
          <p:cNvSpPr txBox="1"/>
          <p:nvPr/>
        </p:nvSpPr>
        <p:spPr>
          <a:xfrm>
            <a:off x="1280984" y="5534561"/>
            <a:ext cx="7634416" cy="132343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1">
            <a:spAutoFit/>
          </a:bodyPr>
          <a:lstStyle/>
          <a:p>
            <a:pPr algn="r" rtl="1"/>
            <a:r>
              <a:rPr lang="he-IL" sz="4000" b="1" dirty="0">
                <a:latin typeface="David" pitchFamily="34" charset="-79"/>
                <a:cs typeface="David" pitchFamily="34" charset="-79"/>
              </a:rPr>
              <a:t>לאהוב אותו בכל לבנו, להביא לו כבוד</a:t>
            </a:r>
            <a:br>
              <a:rPr lang="en-US" sz="4000" b="1" dirty="0">
                <a:latin typeface="David" pitchFamily="34" charset="-79"/>
                <a:cs typeface="David" pitchFamily="34" charset="-79"/>
              </a:rPr>
            </a:br>
            <a:r>
              <a:rPr lang="he-IL" sz="4000" b="1" dirty="0">
                <a:latin typeface="David" pitchFamily="34" charset="-79"/>
                <a:cs typeface="David" pitchFamily="34" charset="-79"/>
              </a:rPr>
              <a:t>ולציית לכל מצוותיו. </a:t>
            </a:r>
            <a:endParaRPr lang="he-IL" sz="4000" b="1" dirty="0">
              <a:latin typeface="David" pitchFamily="34" charset="-79"/>
              <a:cs typeface="+mj-cs"/>
            </a:endParaRP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D4AC2915-AA76-47F7-99DA-B5236B4B8334}"/>
              </a:ext>
            </a:extLst>
          </p:cNvPr>
          <p:cNvSpPr txBox="1"/>
          <p:nvPr/>
        </p:nvSpPr>
        <p:spPr>
          <a:xfrm>
            <a:off x="76200" y="304800"/>
            <a:ext cx="8839200" cy="156966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1">
            <a:spAutoFit/>
          </a:bodyPr>
          <a:lstStyle/>
          <a:p>
            <a:pPr algn="ctr" rtl="1"/>
            <a:r>
              <a:rPr lang="he-IL" sz="4800" b="1" dirty="0">
                <a:ln>
                  <a:solidFill>
                    <a:sysClr val="windowText" lastClr="000000"/>
                  </a:solidFill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David" pitchFamily="34" charset="-79"/>
                <a:cs typeface="David" pitchFamily="34" charset="-79"/>
              </a:rPr>
              <a:t>אחת התכונות של כל אנשי אלוהים: </a:t>
            </a:r>
            <a:b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David" pitchFamily="34" charset="-79"/>
                <a:cs typeface="David" pitchFamily="34" charset="-79"/>
              </a:rPr>
            </a:br>
            <a:r>
              <a:rPr lang="he-IL" sz="4800" b="1" dirty="0">
                <a:ln>
                  <a:solidFill>
                    <a:sysClr val="windowText" lastClr="000000"/>
                  </a:solidFill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David" pitchFamily="34" charset="-79"/>
                <a:cs typeface="David" pitchFamily="34" charset="-79"/>
              </a:rPr>
              <a:t>קנאה לאלוהים!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64C6CC0E-E41E-4542-BE87-4B132EF7867D}"/>
              </a:ext>
            </a:extLst>
          </p:cNvPr>
          <p:cNvSpPr txBox="1"/>
          <p:nvPr/>
        </p:nvSpPr>
        <p:spPr>
          <a:xfrm>
            <a:off x="228600" y="1723471"/>
            <a:ext cx="8686800" cy="193899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1">
            <a:spAutoFit/>
          </a:bodyPr>
          <a:lstStyle/>
          <a:p>
            <a:pPr algn="r" rtl="1"/>
            <a:r>
              <a:rPr lang="he-IL" sz="4000" b="1" dirty="0">
                <a:latin typeface="David" pitchFamily="34" charset="-79"/>
                <a:cs typeface="David" pitchFamily="34" charset="-79"/>
              </a:rPr>
              <a:t>משה, פנחס בן אלעזר הכוהן, אליהו, שמואל, </a:t>
            </a:r>
            <a:br>
              <a:rPr lang="en-US" sz="4000" b="1" dirty="0">
                <a:latin typeface="David" pitchFamily="34" charset="-79"/>
                <a:cs typeface="David" pitchFamily="34" charset="-79"/>
              </a:rPr>
            </a:br>
            <a:r>
              <a:rPr lang="he-IL" sz="4000" b="1" dirty="0">
                <a:latin typeface="David" pitchFamily="34" charset="-79"/>
                <a:cs typeface="David" pitchFamily="34" charset="-79"/>
              </a:rPr>
              <a:t>דוד, יוחנן המטביל, ישוע, </a:t>
            </a:r>
            <a:r>
              <a:rPr lang="he-IL" sz="4000" b="1" dirty="0" err="1">
                <a:latin typeface="David" pitchFamily="34" charset="-79"/>
                <a:cs typeface="David" pitchFamily="34" charset="-79"/>
              </a:rPr>
              <a:t>פולוס</a:t>
            </a:r>
            <a:r>
              <a:rPr lang="he-IL" sz="4000" b="1" dirty="0">
                <a:latin typeface="David" pitchFamily="34" charset="-79"/>
                <a:cs typeface="David" pitchFamily="34" charset="-79"/>
              </a:rPr>
              <a:t>, הקהילה הראשונה...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0855A511-C126-4282-8D11-36207A1A5FAE}"/>
              </a:ext>
            </a:extLst>
          </p:cNvPr>
          <p:cNvSpPr txBox="1"/>
          <p:nvPr/>
        </p:nvSpPr>
        <p:spPr>
          <a:xfrm>
            <a:off x="288324" y="3599573"/>
            <a:ext cx="8627076" cy="70788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1">
            <a:spAutoFit/>
          </a:bodyPr>
          <a:lstStyle/>
          <a:p>
            <a:pPr algn="r" rtl="1"/>
            <a:r>
              <a:rPr lang="he-IL" sz="40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לשאול המלך לא הייתה קנאה לאלוהים!</a:t>
            </a:r>
          </a:p>
        </p:txBody>
      </p:sp>
    </p:spTree>
    <p:extLst>
      <p:ext uri="{BB962C8B-B14F-4D97-AF65-F5344CB8AC3E}">
        <p14:creationId xmlns:p14="http://schemas.microsoft.com/office/powerpoint/2010/main" val="44330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70D55983-CE9C-458C-B2E2-2B49CAE209C9}"/>
              </a:ext>
            </a:extLst>
          </p:cNvPr>
          <p:cNvSpPr txBox="1"/>
          <p:nvPr/>
        </p:nvSpPr>
        <p:spPr>
          <a:xfrm>
            <a:off x="1297460" y="192323"/>
            <a:ext cx="7634416" cy="132343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1">
            <a:spAutoFit/>
          </a:bodyPr>
          <a:lstStyle/>
          <a:p>
            <a:pPr algn="r" rtl="1"/>
            <a:r>
              <a:rPr lang="he-IL" sz="4000" b="1" dirty="0">
                <a:latin typeface="David" pitchFamily="34" charset="-79"/>
                <a:cs typeface="David" pitchFamily="34" charset="-79"/>
              </a:rPr>
              <a:t>הקנאה לאלוהים מקורה בלב המאמין </a:t>
            </a:r>
            <a:br>
              <a:rPr lang="en-US" sz="4000" b="1" dirty="0">
                <a:latin typeface="David" pitchFamily="34" charset="-79"/>
                <a:cs typeface="David" pitchFamily="34" charset="-79"/>
              </a:rPr>
            </a:br>
            <a:r>
              <a:rPr lang="he-IL" sz="4000" b="1" dirty="0">
                <a:latin typeface="David" pitchFamily="34" charset="-79"/>
                <a:cs typeface="David" pitchFamily="34" charset="-79"/>
              </a:rPr>
              <a:t>והיא משפיעה על כל צורת החיים שלו: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E7734E38-BDCF-4E51-A1D0-6CDFAC5FF595}"/>
              </a:ext>
            </a:extLst>
          </p:cNvPr>
          <p:cNvSpPr txBox="1"/>
          <p:nvPr/>
        </p:nvSpPr>
        <p:spPr>
          <a:xfrm>
            <a:off x="121508" y="1371600"/>
            <a:ext cx="8839200" cy="132343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1">
            <a:spAutoFit/>
          </a:bodyPr>
          <a:lstStyle/>
          <a:p>
            <a:pPr algn="r" rtl="1"/>
            <a:r>
              <a:rPr lang="he-IL" sz="4000" b="1" spc="300" dirty="0">
                <a:ln>
                  <a:solidFill>
                    <a:sysClr val="windowText" lastClr="000000"/>
                  </a:solidFill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המאמין נלהב, נאמן לאלוהים ועושה </a:t>
            </a:r>
            <a:br>
              <a:rPr lang="en-US" sz="4000" b="1" spc="300" dirty="0">
                <a:ln>
                  <a:solidFill>
                    <a:sysClr val="windowText" lastClr="000000"/>
                  </a:solidFill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</a:br>
            <a:r>
              <a:rPr lang="he-IL" sz="4000" b="1" spc="300" dirty="0">
                <a:ln>
                  <a:solidFill>
                    <a:sysClr val="windowText" lastClr="000000"/>
                  </a:solidFill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כל אשר ביכולתו לחיות ללא דופי! 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86E08785-A2B2-4324-85EB-D85C83379303}"/>
              </a:ext>
            </a:extLst>
          </p:cNvPr>
          <p:cNvSpPr txBox="1"/>
          <p:nvPr/>
        </p:nvSpPr>
        <p:spPr>
          <a:xfrm>
            <a:off x="245076" y="3531870"/>
            <a:ext cx="2817340" cy="58947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1">
            <a:spAutoFit/>
          </a:bodyPr>
          <a:lstStyle/>
          <a:p>
            <a:pPr algn="r" rtl="1"/>
            <a:r>
              <a:rPr lang="he-IL" sz="3200" b="1" dirty="0">
                <a:ln>
                  <a:solidFill>
                    <a:schemeClr val="tx1"/>
                  </a:solidFill>
                </a:ln>
                <a:solidFill>
                  <a:srgbClr val="996600"/>
                </a:solidFill>
                <a:latin typeface="David" pitchFamily="34" charset="-79"/>
                <a:cs typeface="David" pitchFamily="34" charset="-79"/>
              </a:rPr>
              <a:t>ירמיהו כ: 7-9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1BAF2742-BAC3-4B7C-8A20-F6E3C0626464}"/>
              </a:ext>
            </a:extLst>
          </p:cNvPr>
          <p:cNvSpPr txBox="1"/>
          <p:nvPr/>
        </p:nvSpPr>
        <p:spPr>
          <a:xfrm>
            <a:off x="245076" y="2762429"/>
            <a:ext cx="8715632" cy="76944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1">
            <a:spAutoFit/>
          </a:bodyPr>
          <a:lstStyle/>
          <a:p>
            <a:pPr algn="r" rtl="1"/>
            <a:r>
              <a:rPr lang="he-IL" sz="4400" b="1" dirty="0">
                <a:latin typeface="David" pitchFamily="34" charset="-79"/>
                <a:cs typeface="David" pitchFamily="34" charset="-79"/>
              </a:rPr>
              <a:t>ירמיהו הנביא היה מלא קנאה לאלוהים.</a:t>
            </a: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33F44744-E81B-4C42-B66E-802B29C1C48E}"/>
              </a:ext>
            </a:extLst>
          </p:cNvPr>
          <p:cNvSpPr txBox="1"/>
          <p:nvPr/>
        </p:nvSpPr>
        <p:spPr>
          <a:xfrm>
            <a:off x="4298916" y="3413462"/>
            <a:ext cx="4677032" cy="70788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1">
            <a:spAutoFit/>
          </a:bodyPr>
          <a:lstStyle/>
          <a:p>
            <a:pPr algn="r" rtl="1"/>
            <a:r>
              <a:rPr lang="he-IL" sz="4000" b="1" dirty="0">
                <a:latin typeface="David" pitchFamily="34" charset="-79"/>
                <a:cs typeface="David" pitchFamily="34" charset="-79"/>
              </a:rPr>
              <a:t>מה הוא אמר על עצמו</a:t>
            </a:r>
            <a:r>
              <a:rPr lang="he-IL" sz="4000" b="1" dirty="0">
                <a:latin typeface="David" pitchFamily="34" charset="-79"/>
                <a:cs typeface="+mj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6483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6001A8B2-7C7C-435B-959D-4F328F160D5A}"/>
              </a:ext>
            </a:extLst>
          </p:cNvPr>
          <p:cNvSpPr txBox="1"/>
          <p:nvPr/>
        </p:nvSpPr>
        <p:spPr>
          <a:xfrm>
            <a:off x="314598" y="304800"/>
            <a:ext cx="8686800" cy="120032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1">
            <a:spAutoFit/>
          </a:bodyPr>
          <a:lstStyle/>
          <a:p>
            <a:pPr algn="r" rtl="1"/>
            <a:r>
              <a:rPr lang="he-IL" sz="3600" b="1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latin typeface="David" pitchFamily="34" charset="-79"/>
                <a:cs typeface="David" pitchFamily="34" charset="-79"/>
              </a:rPr>
              <a:t>"הייתי לשחוק כל היום, כולו לועג לי, כי היה דבר ה' לי לחרפה ולקלס כל היום.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44F0E7F1-9B24-4CCB-8F8B-5F25426953E2}"/>
              </a:ext>
            </a:extLst>
          </p:cNvPr>
          <p:cNvSpPr txBox="1"/>
          <p:nvPr/>
        </p:nvSpPr>
        <p:spPr>
          <a:xfrm>
            <a:off x="314598" y="2035940"/>
            <a:ext cx="8686800" cy="175432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1">
            <a:spAutoFit/>
          </a:bodyPr>
          <a:lstStyle/>
          <a:p>
            <a:pPr algn="r" rtl="1"/>
            <a:r>
              <a:rPr lang="he-IL" sz="3600" b="1" dirty="0">
                <a:latin typeface="David" pitchFamily="34" charset="-79"/>
                <a:cs typeface="David" pitchFamily="34" charset="-79"/>
              </a:rPr>
              <a:t>דברי ירמיהו הותקפו בצורה קשה ביותר ע"י העם: </a:t>
            </a:r>
            <a:br>
              <a:rPr lang="en-US" sz="3600" b="1" dirty="0">
                <a:latin typeface="David" pitchFamily="34" charset="-79"/>
                <a:cs typeface="David" pitchFamily="34" charset="-79"/>
              </a:rPr>
            </a:br>
            <a:r>
              <a:rPr lang="he-IL" sz="3600" b="1" dirty="0">
                <a:latin typeface="David" pitchFamily="34" charset="-79"/>
                <a:cs typeface="David" pitchFamily="34" charset="-79"/>
              </a:rPr>
              <a:t>צחקו ולעגו לו כל הזמן ולכן הוא רצה </a:t>
            </a:r>
            <a:br>
              <a:rPr lang="en-US" sz="3600" b="1" dirty="0">
                <a:latin typeface="David" pitchFamily="34" charset="-79"/>
                <a:cs typeface="David" pitchFamily="34" charset="-79"/>
              </a:rPr>
            </a:br>
            <a:r>
              <a:rPr lang="he-IL" sz="3600" b="1" dirty="0">
                <a:latin typeface="David" pitchFamily="34" charset="-79"/>
                <a:cs typeface="David" pitchFamily="34" charset="-79"/>
              </a:rPr>
              <a:t>להפסיק לדבר לעם בשם ה'.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30F88E3E-38B4-46CD-A368-19096AEAEA31}"/>
              </a:ext>
            </a:extLst>
          </p:cNvPr>
          <p:cNvSpPr txBox="1"/>
          <p:nvPr/>
        </p:nvSpPr>
        <p:spPr>
          <a:xfrm>
            <a:off x="314598" y="1447369"/>
            <a:ext cx="8686800" cy="6463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1">
            <a:spAutoFit/>
          </a:bodyPr>
          <a:lstStyle/>
          <a:p>
            <a:pPr algn="r" rtl="1"/>
            <a:r>
              <a:rPr lang="he-IL" sz="3600" b="1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latin typeface="David" pitchFamily="34" charset="-79"/>
                <a:cs typeface="David" pitchFamily="34" charset="-79"/>
              </a:rPr>
              <a:t>ואמרתי: לא אזכרנו ולא אדבר עוד בשמו". 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C99A2CC3-DD2C-4DAA-BD9B-B4A0C10FD1A0}"/>
              </a:ext>
            </a:extLst>
          </p:cNvPr>
          <p:cNvSpPr txBox="1"/>
          <p:nvPr/>
        </p:nvSpPr>
        <p:spPr>
          <a:xfrm>
            <a:off x="284118" y="3732506"/>
            <a:ext cx="8717280" cy="120032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1">
            <a:spAutoFit/>
          </a:bodyPr>
          <a:lstStyle/>
          <a:p>
            <a:pPr algn="r" rtl="1"/>
            <a:r>
              <a:rPr lang="he-IL" sz="3600" b="1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latin typeface="David" pitchFamily="34" charset="-79"/>
                <a:cs typeface="David" pitchFamily="34" charset="-79"/>
              </a:rPr>
              <a:t>"והיה בליבי כאש בוערת, עצור בעצמותי, </a:t>
            </a:r>
            <a:b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latin typeface="David" pitchFamily="34" charset="-79"/>
                <a:cs typeface="David" pitchFamily="34" charset="-79"/>
              </a:rPr>
            </a:br>
            <a:r>
              <a:rPr lang="he-IL" sz="3600" b="1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latin typeface="David" pitchFamily="34" charset="-79"/>
                <a:cs typeface="David" pitchFamily="34" charset="-79"/>
              </a:rPr>
              <a:t>ונלאיתי כלכל ולא אוכל".</a:t>
            </a: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EF78292C-4DE5-4033-93B1-EE499F9809C8}"/>
              </a:ext>
            </a:extLst>
          </p:cNvPr>
          <p:cNvSpPr txBox="1"/>
          <p:nvPr/>
        </p:nvSpPr>
        <p:spPr>
          <a:xfrm>
            <a:off x="212272" y="4875074"/>
            <a:ext cx="8789126" cy="187743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1">
            <a:spAutoFit/>
          </a:bodyPr>
          <a:lstStyle/>
          <a:p>
            <a:pPr algn="r" rtl="1"/>
            <a:r>
              <a:rPr lang="he-IL" sz="3600" b="1" dirty="0">
                <a:latin typeface="David" pitchFamily="34" charset="-79"/>
                <a:cs typeface="David" pitchFamily="34" charset="-79"/>
              </a:rPr>
              <a:t>דבר ה' היה בליבו של ירמיהו כמו </a:t>
            </a:r>
            <a:r>
              <a:rPr lang="he-IL" sz="4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אש בוערת</a:t>
            </a:r>
            <a:r>
              <a:rPr lang="he-IL" sz="3600" b="1" dirty="0">
                <a:latin typeface="David" pitchFamily="34" charset="-79"/>
                <a:cs typeface="David" pitchFamily="34" charset="-79"/>
              </a:rPr>
              <a:t>. </a:t>
            </a:r>
            <a:br>
              <a:rPr lang="en-US" sz="3600" b="1" dirty="0">
                <a:latin typeface="David" pitchFamily="34" charset="-79"/>
                <a:cs typeface="David" pitchFamily="34" charset="-79"/>
              </a:rPr>
            </a:br>
            <a:r>
              <a:rPr lang="he-IL" sz="3600" b="1" dirty="0">
                <a:latin typeface="David" pitchFamily="34" charset="-79"/>
                <a:cs typeface="David" pitchFamily="34" charset="-79"/>
              </a:rPr>
              <a:t>הוא הרגיש שהוא לא יכול לשתוק, כי אם חייב </a:t>
            </a:r>
            <a:br>
              <a:rPr lang="en-US" sz="3600" b="1" dirty="0">
                <a:latin typeface="David" pitchFamily="34" charset="-79"/>
                <a:cs typeface="David" pitchFamily="34" charset="-79"/>
              </a:rPr>
            </a:br>
            <a:r>
              <a:rPr lang="he-IL" sz="3600" b="1" dirty="0">
                <a:latin typeface="David" pitchFamily="34" charset="-79"/>
                <a:cs typeface="David" pitchFamily="34" charset="-79"/>
              </a:rPr>
              <a:t>להמשיך ולומר את דברי אלוהים לעם.</a:t>
            </a:r>
          </a:p>
        </p:txBody>
      </p:sp>
    </p:spTree>
    <p:extLst>
      <p:ext uri="{BB962C8B-B14F-4D97-AF65-F5344CB8AC3E}">
        <p14:creationId xmlns:p14="http://schemas.microsoft.com/office/powerpoint/2010/main" val="206556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93F3A1A4-45F0-4258-8BF1-EB72914A0AA0}"/>
              </a:ext>
            </a:extLst>
          </p:cNvPr>
          <p:cNvSpPr txBox="1"/>
          <p:nvPr/>
        </p:nvSpPr>
        <p:spPr>
          <a:xfrm>
            <a:off x="4088028" y="3549832"/>
            <a:ext cx="4934464" cy="193899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1">
            <a:spAutoFit/>
          </a:bodyPr>
          <a:lstStyle/>
          <a:p>
            <a:pPr algn="r" rtl="1"/>
            <a:r>
              <a:rPr lang="he-IL" sz="4000" b="1" dirty="0">
                <a:latin typeface="David" pitchFamily="34" charset="-79"/>
                <a:cs typeface="David" pitchFamily="34" charset="-79"/>
              </a:rPr>
              <a:t>האם לאפשר לילד </a:t>
            </a:r>
            <a:br>
              <a:rPr lang="en-US" sz="4000" b="1" dirty="0">
                <a:latin typeface="David" pitchFamily="34" charset="-79"/>
                <a:cs typeface="David" pitchFamily="34" charset="-79"/>
              </a:rPr>
            </a:br>
            <a:r>
              <a:rPr lang="he-IL" sz="4000" b="1" dirty="0">
                <a:latin typeface="David" pitchFamily="34" charset="-79"/>
                <a:cs typeface="David" pitchFamily="34" charset="-79"/>
              </a:rPr>
              <a:t>לא מאמין לישון </a:t>
            </a:r>
            <a:br>
              <a:rPr lang="en-US" sz="4000" b="1" dirty="0">
                <a:latin typeface="David" pitchFamily="34" charset="-79"/>
                <a:cs typeface="David" pitchFamily="34" charset="-79"/>
              </a:rPr>
            </a:br>
            <a:r>
              <a:rPr lang="he-IL" sz="4000" b="1" dirty="0">
                <a:latin typeface="David" pitchFamily="34" charset="-79"/>
                <a:cs typeface="David" pitchFamily="34" charset="-79"/>
              </a:rPr>
              <a:t>בביתנו עם חברתו</a:t>
            </a:r>
            <a:r>
              <a:rPr lang="he-IL" sz="4000" b="1" dirty="0">
                <a:latin typeface="David" pitchFamily="34" charset="-79"/>
                <a:cs typeface="+mj-cs"/>
              </a:rPr>
              <a:t>?</a:t>
            </a:r>
          </a:p>
        </p:txBody>
      </p:sp>
      <p:graphicFrame>
        <p:nvGraphicFramePr>
          <p:cNvPr id="4" name="אובייקט 3">
            <a:extLst>
              <a:ext uri="{FF2B5EF4-FFF2-40B4-BE49-F238E27FC236}">
                <a16:creationId xmlns:a16="http://schemas.microsoft.com/office/drawing/2014/main" id="{416EE602-0544-42D1-A202-F89BE2E6F1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1254609"/>
              </p:ext>
            </p:extLst>
          </p:nvPr>
        </p:nvGraphicFramePr>
        <p:xfrm>
          <a:off x="240957" y="3621913"/>
          <a:ext cx="4508156" cy="300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Image" r:id="rId3" imgW="9244440" imgH="6082200" progId="Photoshop.Image.20">
                  <p:embed/>
                </p:oleObj>
              </mc:Choice>
              <mc:Fallback>
                <p:oleObj name="Image" r:id="rId3" imgW="9244440" imgH="6082200" progId="Photoshop.Image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0957" y="3621913"/>
                        <a:ext cx="4508156" cy="3007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C76CDED3-F461-4F1D-878C-DB7A9190A557}"/>
              </a:ext>
            </a:extLst>
          </p:cNvPr>
          <p:cNvSpPr txBox="1"/>
          <p:nvPr/>
        </p:nvSpPr>
        <p:spPr>
          <a:xfrm>
            <a:off x="4755292" y="335455"/>
            <a:ext cx="4267200" cy="132343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1">
            <a:spAutoFit/>
          </a:bodyPr>
          <a:lstStyle/>
          <a:p>
            <a:pPr algn="r" rtl="1"/>
            <a:r>
              <a:rPr lang="he-IL" sz="4000" b="1" dirty="0">
                <a:latin typeface="David" pitchFamily="34" charset="-79"/>
                <a:cs typeface="David" pitchFamily="34" charset="-79"/>
              </a:rPr>
              <a:t>האם לא לברך על האוכל בשם ישוע</a:t>
            </a:r>
            <a:r>
              <a:rPr lang="he-IL" sz="4000" b="1" dirty="0">
                <a:latin typeface="David" pitchFamily="34" charset="-79"/>
                <a:cs typeface="+mj-cs"/>
              </a:rPr>
              <a:t>?</a:t>
            </a:r>
            <a:r>
              <a:rPr lang="he-IL" sz="4000" b="1" dirty="0">
                <a:latin typeface="David" pitchFamily="34" charset="-79"/>
                <a:cs typeface="David" pitchFamily="34" charset="-79"/>
              </a:rPr>
              <a:t>!</a:t>
            </a:r>
          </a:p>
        </p:txBody>
      </p:sp>
      <p:pic>
        <p:nvPicPr>
          <p:cNvPr id="6" name="Picture 2" descr="Image result for praying before eating&quot;">
            <a:extLst>
              <a:ext uri="{FF2B5EF4-FFF2-40B4-BE49-F238E27FC236}">
                <a16:creationId xmlns:a16="http://schemas.microsoft.com/office/drawing/2014/main" id="{39A9A13A-5664-4969-857D-008405504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34" y="315474"/>
            <a:ext cx="4508157" cy="323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61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hristian Wedding">
            <a:extLst>
              <a:ext uri="{FF2B5EF4-FFF2-40B4-BE49-F238E27FC236}">
                <a16:creationId xmlns:a16="http://schemas.microsoft.com/office/drawing/2014/main" id="{97475E1E-015E-4BAE-ABC8-4AC831AE0A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33"/>
          <a:stretch/>
        </p:blipFill>
        <p:spPr bwMode="auto">
          <a:xfrm>
            <a:off x="8345" y="1079157"/>
            <a:ext cx="9156250" cy="555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377F6C7A-0D62-45DD-BEEB-947B114472D1}"/>
              </a:ext>
            </a:extLst>
          </p:cNvPr>
          <p:cNvSpPr txBox="1"/>
          <p:nvPr/>
        </p:nvSpPr>
        <p:spPr>
          <a:xfrm>
            <a:off x="152400" y="304800"/>
            <a:ext cx="8763000" cy="6463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1">
            <a:spAutoFit/>
          </a:bodyPr>
          <a:lstStyle/>
          <a:p>
            <a:pPr algn="r" rtl="1"/>
            <a:r>
              <a:rPr lang="he-IL" sz="3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הייתכן שבחתונה משיחית לא יזכירו את שם ישוע</a:t>
            </a:r>
            <a:r>
              <a:rPr lang="he-IL" sz="3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+mj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2164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g_0409">
            <a:extLst>
              <a:ext uri="{FF2B5EF4-FFF2-40B4-BE49-F238E27FC236}">
                <a16:creationId xmlns:a16="http://schemas.microsoft.com/office/drawing/2014/main" id="{863D20B4-2785-445B-885E-3D09745CB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21879"/>
            <a:ext cx="8686800" cy="573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6DED256D-2731-4442-A303-BCF31D9A5BAC}"/>
              </a:ext>
            </a:extLst>
          </p:cNvPr>
          <p:cNvSpPr txBox="1"/>
          <p:nvPr/>
        </p:nvSpPr>
        <p:spPr>
          <a:xfrm>
            <a:off x="228600" y="228600"/>
            <a:ext cx="8686800" cy="76944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1">
            <a:spAutoFit/>
          </a:bodyPr>
          <a:lstStyle/>
          <a:p>
            <a:pPr algn="ctr" rtl="1"/>
            <a:r>
              <a:rPr lang="he-IL" sz="4400" b="1" dirty="0">
                <a:ln>
                  <a:solidFill>
                    <a:sysClr val="windowText" lastClr="000000"/>
                  </a:solidFill>
                </a:ln>
                <a:solidFill>
                  <a:srgbClr val="CC00CC"/>
                </a:solidFill>
                <a:latin typeface="David" pitchFamily="34" charset="-79"/>
                <a:cs typeface="David" pitchFamily="34" charset="-79"/>
              </a:rPr>
              <a:t>מה עם לבוש צנוע וכיסוי ראש בקהילה</a:t>
            </a:r>
            <a:r>
              <a:rPr lang="he-IL" sz="4400" b="1" dirty="0">
                <a:ln>
                  <a:solidFill>
                    <a:sysClr val="windowText" lastClr="000000"/>
                  </a:solidFill>
                </a:ln>
                <a:solidFill>
                  <a:srgbClr val="CC00CC"/>
                </a:solidFill>
                <a:latin typeface="David" pitchFamily="34" charset="-79"/>
                <a:cs typeface="+mj-cs"/>
              </a:rPr>
              <a:t>?</a:t>
            </a:r>
            <a:r>
              <a:rPr lang="he-IL" sz="4400" b="1" dirty="0">
                <a:ln>
                  <a:solidFill>
                    <a:sysClr val="windowText" lastClr="000000"/>
                  </a:solidFill>
                </a:ln>
                <a:solidFill>
                  <a:srgbClr val="CC00CC"/>
                </a:solidFill>
                <a:latin typeface="David" pitchFamily="34" charset="-79"/>
                <a:cs typeface="David" pitchFamily="34" charset="-79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67031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79938" y="3816178"/>
            <a:ext cx="4575738" cy="6463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1">
            <a:spAutoFit/>
          </a:bodyPr>
          <a:lstStyle/>
          <a:p>
            <a:pPr algn="l" rtl="0"/>
            <a:r>
              <a:rPr lang="en-US" sz="3600" b="1" dirty="0">
                <a:cs typeface="+mj-cs"/>
              </a:rPr>
              <a:t>Rev. Barbara </a:t>
            </a:r>
            <a:r>
              <a:rPr lang="en-US" sz="3600" b="1" dirty="0" err="1">
                <a:cs typeface="+mj-cs"/>
              </a:rPr>
              <a:t>Lundblad</a:t>
            </a:r>
            <a:endParaRPr lang="he-IL" sz="3600" b="1" dirty="0">
              <a:latin typeface="David" pitchFamily="34" charset="-79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4201" y="174361"/>
            <a:ext cx="5754130" cy="1938992"/>
          </a:xfrm>
          <a:prstGeom prst="rect">
            <a:avLst/>
          </a:prstGeom>
          <a:noFill/>
          <a:effectLst>
            <a:outerShdw dist="25400" dir="5400000" algn="ctr" rotWithShape="0">
              <a:schemeClr val="tx1"/>
            </a:outerShdw>
          </a:effectLst>
        </p:spPr>
        <p:txBody>
          <a:bodyPr wrap="square" rtlCol="1">
            <a:spAutoFit/>
          </a:bodyPr>
          <a:lstStyle/>
          <a:p>
            <a:pPr algn="r"/>
            <a:r>
              <a:rPr lang="he-IL" sz="4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האם להישאר בקהילה שבה יש רועת קהילה שמלמדת </a:t>
            </a:r>
            <a:b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</a:br>
            <a:r>
              <a:rPr lang="he-IL" sz="4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את דבר אלוהים</a:t>
            </a:r>
            <a:r>
              <a:rPr lang="he-IL" sz="4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David" pitchFamily="34" charset="-79"/>
                <a:cs typeface="+mj-cs"/>
              </a:rPr>
              <a:t>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312" y="174361"/>
            <a:ext cx="2824483" cy="3635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קבוצה 3">
            <a:extLst>
              <a:ext uri="{FF2B5EF4-FFF2-40B4-BE49-F238E27FC236}">
                <a16:creationId xmlns:a16="http://schemas.microsoft.com/office/drawing/2014/main" id="{8E85DC9A-21E1-429C-BEFC-7B87A4311D5B}"/>
              </a:ext>
            </a:extLst>
          </p:cNvPr>
          <p:cNvGrpSpPr/>
          <p:nvPr/>
        </p:nvGrpSpPr>
        <p:grpSpPr>
          <a:xfrm>
            <a:off x="259492" y="4611642"/>
            <a:ext cx="8686800" cy="1040366"/>
            <a:chOff x="255373" y="5431365"/>
            <a:chExt cx="8686800" cy="1040366"/>
          </a:xfrm>
        </p:grpSpPr>
        <p:sp>
          <p:nvSpPr>
            <p:cNvPr id="6" name="תיבת טקסט 5">
              <a:extLst>
                <a:ext uri="{FF2B5EF4-FFF2-40B4-BE49-F238E27FC236}">
                  <a16:creationId xmlns:a16="http://schemas.microsoft.com/office/drawing/2014/main" id="{5DBBE5DB-F124-4FAE-B0F5-6C6262A618E6}"/>
                </a:ext>
              </a:extLst>
            </p:cNvPr>
            <p:cNvSpPr txBox="1"/>
            <p:nvPr/>
          </p:nvSpPr>
          <p:spPr>
            <a:xfrm>
              <a:off x="255373" y="5431365"/>
              <a:ext cx="8686800" cy="584775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bg1"/>
              </a:outerShdw>
            </a:effectLst>
          </p:spPr>
          <p:txBody>
            <a:bodyPr wrap="square" rtlCol="1">
              <a:spAutoFit/>
            </a:bodyPr>
            <a:lstStyle/>
            <a:p>
              <a:pPr algn="r" rtl="1"/>
              <a:r>
                <a:rPr lang="he-IL" sz="3200" b="1" dirty="0">
                  <a:ln>
                    <a:solidFill>
                      <a:sysClr val="windowText" lastClr="000000"/>
                    </a:solidFill>
                  </a:ln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avid" panose="020E0502060401010101" pitchFamily="34" charset="-79"/>
                  <a:cs typeface="David" panose="020E0502060401010101" pitchFamily="34" charset="-79"/>
                </a:rPr>
                <a:t>...במֹצאי חן בעיני בני אדם לא אהיה עוד עבד המשיח.</a:t>
              </a:r>
              <a:endParaRPr lang="he-IL" sz="4800" b="1" dirty="0">
                <a:ln>
                  <a:solidFill>
                    <a:sysClr val="windowText" lastClr="000000"/>
                  </a:solidFill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itchFamily="34" charset="-79"/>
              </a:endParaRPr>
            </a:p>
          </p:txBody>
        </p:sp>
        <p:sp>
          <p:nvSpPr>
            <p:cNvPr id="7" name="תיבת טקסט 6">
              <a:extLst>
                <a:ext uri="{FF2B5EF4-FFF2-40B4-BE49-F238E27FC236}">
                  <a16:creationId xmlns:a16="http://schemas.microsoft.com/office/drawing/2014/main" id="{98EC4248-BBDE-4913-8F7C-D04FEFEAFB15}"/>
                </a:ext>
              </a:extLst>
            </p:cNvPr>
            <p:cNvSpPr txBox="1"/>
            <p:nvPr/>
          </p:nvSpPr>
          <p:spPr>
            <a:xfrm>
              <a:off x="274100" y="5886956"/>
              <a:ext cx="2362200" cy="584775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bg1"/>
              </a:outerShdw>
            </a:effectLst>
          </p:spPr>
          <p:txBody>
            <a:bodyPr wrap="square" rtlCol="1">
              <a:spAutoFit/>
            </a:bodyPr>
            <a:lstStyle/>
            <a:p>
              <a:pPr algn="r" rtl="1"/>
              <a:r>
                <a:rPr lang="he-IL" sz="3200" b="1" dirty="0" err="1">
                  <a:ln>
                    <a:solidFill>
                      <a:sysClr val="windowText" lastClr="000000"/>
                    </a:solidFill>
                  </a:ln>
                  <a:solidFill>
                    <a:srgbClr val="996600"/>
                  </a:solidFill>
                  <a:latin typeface="David" pitchFamily="34" charset="-79"/>
                  <a:cs typeface="David" pitchFamily="34" charset="-79"/>
                </a:rPr>
                <a:t>גלטים</a:t>
              </a:r>
              <a:r>
                <a:rPr lang="he-IL" sz="3200" b="1" dirty="0">
                  <a:ln>
                    <a:solidFill>
                      <a:sysClr val="windowText" lastClr="000000"/>
                    </a:solidFill>
                  </a:ln>
                  <a:solidFill>
                    <a:srgbClr val="996600"/>
                  </a:solidFill>
                  <a:latin typeface="David" pitchFamily="34" charset="-79"/>
                  <a:cs typeface="David" pitchFamily="34" charset="-79"/>
                </a:rPr>
                <a:t> א: 10</a:t>
              </a:r>
            </a:p>
          </p:txBody>
        </p:sp>
      </p:grp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D465BD54-7F41-42CE-9E1F-F62FA0A4EB71}"/>
              </a:ext>
            </a:extLst>
          </p:cNvPr>
          <p:cNvSpPr txBox="1"/>
          <p:nvPr/>
        </p:nvSpPr>
        <p:spPr>
          <a:xfrm>
            <a:off x="3408213" y="2228671"/>
            <a:ext cx="5562792" cy="120032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1">
            <a:spAutoFit/>
          </a:bodyPr>
          <a:lstStyle/>
          <a:p>
            <a:pPr algn="r" rtl="1"/>
            <a:r>
              <a:rPr lang="he-IL" sz="3600" b="1" dirty="0">
                <a:ln>
                  <a:solidFill>
                    <a:sysClr val="windowText" lastClr="000000"/>
                  </a:solidFill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ככל שהקנאה לאלוהים פוחתת</a:t>
            </a:r>
            <a:r>
              <a:rPr lang="he-IL" sz="3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 הפשרנות גוברת.</a:t>
            </a:r>
            <a:endParaRPr lang="he-I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itchFamily="34" charset="-79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8923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effectLst>
          <a:outerShdw blurRad="50800" dist="50800" dir="5400000" algn="ctr" rotWithShape="0">
            <a:schemeClr val="bg1"/>
          </a:outerShdw>
        </a:effectLst>
      </a:spPr>
      <a:bodyPr wrap="square" rtlCol="1">
        <a:spAutoFit/>
      </a:bodyPr>
      <a:lstStyle>
        <a:defPPr algn="r" rtl="1">
          <a:defRPr sz="3200" b="1" dirty="0" smtClean="0">
            <a:latin typeface="David" pitchFamily="34" charset="-79"/>
            <a:cs typeface="David" pitchFamily="34" charset="-79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12353</TotalTime>
  <Words>1097</Words>
  <Application>Microsoft Office PowerPoint</Application>
  <PresentationFormat>On-screen Show (4:3)</PresentationFormat>
  <Paragraphs>72</Paragraphs>
  <Slides>20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David</vt:lpstr>
      <vt:lpstr>ערכת נושא Office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moshe</dc:creator>
  <cp:lastModifiedBy>bd sharing</cp:lastModifiedBy>
  <cp:revision>796</cp:revision>
  <dcterms:created xsi:type="dcterms:W3CDTF">2012-05-05T19:11:03Z</dcterms:created>
  <dcterms:modified xsi:type="dcterms:W3CDTF">2020-01-18T18:25:25Z</dcterms:modified>
</cp:coreProperties>
</file>