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439" r:id="rId2"/>
    <p:sldId id="852" r:id="rId3"/>
    <p:sldId id="805" r:id="rId4"/>
    <p:sldId id="808" r:id="rId5"/>
    <p:sldId id="856" r:id="rId6"/>
    <p:sldId id="855" r:id="rId7"/>
    <p:sldId id="859" r:id="rId8"/>
    <p:sldId id="858" r:id="rId9"/>
    <p:sldId id="860" r:id="rId10"/>
    <p:sldId id="854" r:id="rId11"/>
    <p:sldId id="853" r:id="rId12"/>
    <p:sldId id="857" r:id="rId13"/>
    <p:sldId id="862" r:id="rId14"/>
    <p:sldId id="874" r:id="rId15"/>
    <p:sldId id="863" r:id="rId16"/>
    <p:sldId id="864" r:id="rId17"/>
    <p:sldId id="872" r:id="rId18"/>
    <p:sldId id="866" r:id="rId19"/>
    <p:sldId id="867" r:id="rId20"/>
    <p:sldId id="868" r:id="rId21"/>
    <p:sldId id="836" r:id="rId22"/>
    <p:sldId id="869" r:id="rId23"/>
    <p:sldId id="873" r:id="rId24"/>
    <p:sldId id="870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0F5"/>
    <a:srgbClr val="271137"/>
    <a:srgbClr val="A54E07"/>
    <a:srgbClr val="C8E6EE"/>
    <a:srgbClr val="EFECFA"/>
    <a:srgbClr val="00642D"/>
    <a:srgbClr val="381850"/>
    <a:srgbClr val="760000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56" autoAdjust="0"/>
    <p:restoredTop sz="86458" autoAdjust="0"/>
  </p:normalViewPr>
  <p:slideViewPr>
    <p:cSldViewPr>
      <p:cViewPr>
        <p:scale>
          <a:sx n="90" d="100"/>
          <a:sy n="90" d="100"/>
        </p:scale>
        <p:origin x="-4152" y="-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ב'/אלול/תש"פ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ב'/אלול/תש"פ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052736"/>
            <a:ext cx="8640960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 65 וַיֹּאמַר עַל־כֵּן אָמַרְתִּי לָכֶם כִּי </a:t>
            </a:r>
            <a:r>
              <a:rPr lang="he-IL" sz="3600" b="1" dirty="0" err="1">
                <a:ea typeface="Calibri"/>
              </a:rPr>
              <a:t>לֹא־יוּכַל</a:t>
            </a:r>
            <a:r>
              <a:rPr lang="he-IL" sz="3600" b="1" dirty="0">
                <a:ea typeface="Calibri"/>
              </a:rPr>
              <a:t> אִישׁ לָבוֹא אֵלַי בִּלְתִּי </a:t>
            </a:r>
            <a:r>
              <a:rPr lang="he-IL" sz="3600" b="1" dirty="0" err="1">
                <a:ea typeface="Calibri"/>
              </a:rPr>
              <a:t>אִם־נִתַּן־לו</a:t>
            </a:r>
            <a:r>
              <a:rPr lang="he-IL" sz="3600" b="1" dirty="0">
                <a:ea typeface="Calibri"/>
              </a:rPr>
              <a:t>ֹ מֵאֵת אָבִי׃  66 </a:t>
            </a:r>
            <a:r>
              <a:rPr lang="he-IL" sz="3600" b="1" dirty="0" smtClean="0">
                <a:ea typeface="Calibri"/>
              </a:rPr>
              <a:t>מִן הָעֵת </a:t>
            </a:r>
            <a:r>
              <a:rPr lang="he-IL" sz="3600" b="1" dirty="0">
                <a:ea typeface="Calibri"/>
              </a:rPr>
              <a:t>הַזֹּאת רַבִּים מִתַּלְמִידָיו </a:t>
            </a:r>
            <a:r>
              <a:rPr lang="he-IL" sz="3600" b="1" dirty="0" err="1">
                <a:ea typeface="Calibri"/>
              </a:rPr>
              <a:t>נָסֹגו</a:t>
            </a:r>
            <a:r>
              <a:rPr lang="he-IL" sz="3600" b="1" dirty="0">
                <a:ea typeface="Calibri"/>
              </a:rPr>
              <a:t>ּ אָחוֹר וְלֹא יָסְפוּ לְהִתְהַלֵּךְ אִתּוֹ׃ 67 וַיֹּאמֶר יֵשׁוּעַ </a:t>
            </a:r>
            <a:r>
              <a:rPr lang="he-IL" sz="3600" b="1" dirty="0" err="1">
                <a:ea typeface="Calibri"/>
              </a:rPr>
              <a:t>אֶל־שְׁנֵים</a:t>
            </a:r>
            <a:r>
              <a:rPr lang="he-IL" sz="3600" b="1" dirty="0">
                <a:ea typeface="Calibri"/>
              </a:rPr>
              <a:t> הֶעָשָׂר הֲיֵשׁ </a:t>
            </a:r>
            <a:r>
              <a:rPr lang="he-IL" sz="3600" b="1" dirty="0" err="1">
                <a:ea typeface="Calibri"/>
              </a:rPr>
              <a:t>אֶת־נַפְשְׁכֶם</a:t>
            </a:r>
            <a:r>
              <a:rPr lang="he-IL" sz="3600" b="1" dirty="0">
                <a:ea typeface="Calibri"/>
              </a:rPr>
              <a:t> </a:t>
            </a:r>
            <a:r>
              <a:rPr lang="he-IL" sz="3600" b="1" dirty="0" err="1">
                <a:ea typeface="Calibri"/>
              </a:rPr>
              <a:t>גַּם־אַתֶּם</a:t>
            </a:r>
            <a:r>
              <a:rPr lang="he-IL" sz="3600" b="1" dirty="0">
                <a:ea typeface="Calibri"/>
              </a:rPr>
              <a:t> לָסוּר מִמֶּנִּי׃  68 וַיַּעַן אֹתוֹ שִׁמְעוֹן </a:t>
            </a:r>
            <a:r>
              <a:rPr lang="he-IL" sz="3600" b="1" dirty="0" err="1">
                <a:ea typeface="Calibri"/>
              </a:rPr>
              <a:t>פֶּטְרוֹס</a:t>
            </a:r>
            <a:r>
              <a:rPr lang="he-IL" sz="3600" b="1" dirty="0">
                <a:ea typeface="Calibri"/>
              </a:rPr>
              <a:t> אֲדֹנִי אֶל־מִי נֵלֵךְ דִּבְרֵי חַיֵּי עוֹלָמִים עִמָּךְ׃ 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920880" cy="7546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ea typeface="Calibri"/>
              </a:rPr>
              <a:t>בשורת יוחנן </a:t>
            </a:r>
            <a:r>
              <a:rPr lang="he-IL" sz="4000" b="1" u="sng" dirty="0" smtClean="0">
                <a:solidFill>
                  <a:srgbClr val="C00000"/>
                </a:solidFill>
                <a:ea typeface="Calibri"/>
              </a:rPr>
              <a:t>ו:  </a:t>
            </a:r>
            <a:r>
              <a:rPr lang="en-US" sz="4000" b="1" u="sng" dirty="0" smtClean="0">
                <a:solidFill>
                  <a:srgbClr val="C00000"/>
                </a:solidFill>
                <a:ea typeface="Calibri"/>
                <a:cs typeface="Arial"/>
              </a:rPr>
              <a:t>65 </a:t>
            </a:r>
            <a:r>
              <a:rPr lang="en-US" sz="4000" b="1" u="sng" dirty="0">
                <a:solidFill>
                  <a:srgbClr val="C00000"/>
                </a:solidFill>
                <a:ea typeface="Calibri"/>
                <a:cs typeface="Arial"/>
              </a:rPr>
              <a:t>- </a:t>
            </a:r>
            <a:r>
              <a:rPr lang="en-US" sz="4000" b="1" u="sng" dirty="0" smtClean="0">
                <a:solidFill>
                  <a:srgbClr val="C00000"/>
                </a:solidFill>
                <a:ea typeface="Calibri"/>
                <a:cs typeface="Arial"/>
              </a:rPr>
              <a:t>71</a:t>
            </a:r>
            <a:endParaRPr lang="en-US" sz="4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69 וַאֲנַחְנוּ הֶאֱמַנּוּ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וַנֵּדַע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כִּי אַתָּה הַמָּשִׁיחַ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בֶּן־אֵל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חָי ׃</a:t>
            </a:r>
            <a:endParaRPr lang="he-IL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69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068960"/>
            <a:ext cx="7488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err="1" smtClean="0"/>
              <a:t>פטרוס</a:t>
            </a:r>
            <a:r>
              <a:rPr lang="he-IL" sz="3600" b="1" dirty="0" smtClean="0"/>
              <a:t> מדבר </a:t>
            </a:r>
            <a:r>
              <a:rPr lang="he-IL" sz="3600" b="1" dirty="0" smtClean="0">
                <a:solidFill>
                  <a:srgbClr val="C00000"/>
                </a:solidFill>
              </a:rPr>
              <a:t>בלשון רבים</a:t>
            </a:r>
            <a:r>
              <a:rPr lang="he-IL" sz="3600" b="1" dirty="0" smtClean="0"/>
              <a:t>.</a:t>
            </a:r>
            <a:endParaRPr lang="he-IL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7549" y="4077072"/>
            <a:ext cx="81789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err="1" smtClean="0"/>
              <a:t>פולוס</a:t>
            </a:r>
            <a:r>
              <a:rPr lang="he-IL" sz="3600" b="1" dirty="0" smtClean="0"/>
              <a:t> מוסיף את המילה </a:t>
            </a:r>
            <a:r>
              <a:rPr lang="he-IL" sz="3600" b="1" dirty="0" smtClean="0">
                <a:solidFill>
                  <a:srgbClr val="C00000"/>
                </a:solidFill>
              </a:rPr>
              <a:t>ונדע</a:t>
            </a:r>
            <a:r>
              <a:rPr lang="he-IL" sz="3600" b="1" dirty="0" smtClean="0"/>
              <a:t> אחרי האמונה.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5376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70 וַיַּעַן אֹתָם יֵשׁוּעַ הֲלֹא בָחַרְתִּי אֲנִי בָכֶם שְׁנֵים הֶעָשָׂר וְאֶחָד מִכֶּם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שָׂטָן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הוּא׃</a:t>
            </a:r>
            <a:endParaRPr lang="he-IL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70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3212976"/>
            <a:ext cx="76328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אחד מכם </a:t>
            </a:r>
            <a:r>
              <a:rPr lang="he-IL" sz="3600" b="1" dirty="0" smtClean="0">
                <a:solidFill>
                  <a:srgbClr val="C00000"/>
                </a:solidFill>
              </a:rPr>
              <a:t>מאפשר לשטן </a:t>
            </a:r>
            <a:r>
              <a:rPr lang="he-IL" sz="3600" b="1" dirty="0" smtClean="0">
                <a:solidFill>
                  <a:srgbClr val="7030A0"/>
                </a:solidFill>
              </a:rPr>
              <a:t>להשתלט עליו ולהפעילו.</a:t>
            </a:r>
            <a:endParaRPr lang="he-IL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949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ea typeface="Calibri"/>
              </a:rPr>
              <a:t>זֹאת אָמַר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עַל־יְהוּדָה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בֶּן־שִׁמְעוֹן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אִישׁ קְרִיּוֹת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כִּי־עָתִיד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הָיָה לְמָסְרוֹ וְהוּא אֶחָד מִשְּׁנֵים הֶעָשָׂר׃   </a:t>
            </a:r>
            <a:endParaRPr lang="he-IL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71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he-IL" b="1" u="sng" dirty="0">
                <a:solidFill>
                  <a:srgbClr val="C00000"/>
                </a:solidFill>
                <a:ea typeface="Calibri"/>
                <a:cs typeface="Arial"/>
              </a:rPr>
              <a:t>התכונות שמיוחסות ליהודה איש קריות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980729"/>
            <a:ext cx="8640960" cy="2808312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he-IL" sz="3600" b="1" dirty="0" smtClean="0">
                <a:solidFill>
                  <a:srgbClr val="000000"/>
                </a:solidFill>
                <a:ea typeface="Calibri"/>
              </a:rPr>
              <a:t>1 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וְשֵׁשֶׁת יָמִים לִפְנֵי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חַג־הַפֶּסַח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בָּא יֵשׁוּעַ לְבֵית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הִינִי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מְקוֹם לַעְזָר אֲשֶׁר הֵעִיר אֹתוֹ מֵעִם הַמֵּתִים׃  2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וַיַּעֲשֹוּ־לו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ֹ שָׁם מִשְׁתֶּה בָּעָרֶב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וּמָרְתָא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מְשָׁרֶתֶת וְלַעְזָר הָיָה אֶחָד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מִן־הַמְסֻבִּים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600" b="1" dirty="0" smtClean="0">
                <a:solidFill>
                  <a:srgbClr val="000000"/>
                </a:solidFill>
                <a:ea typeface="Calibri"/>
              </a:rPr>
              <a:t>אִתּוֹ: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17032"/>
            <a:ext cx="8424936" cy="26571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5000"/>
              </a:lnSpc>
              <a:spcBef>
                <a:spcPct val="20000"/>
              </a:spcBef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 3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וַתִּקַּח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מִרְיָם מִרְקַחַת נֵרְדְּ זַךְ וְיָקָר מְאֹד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לִטְרָא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אַחַת מִשְׁקָלָהּ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וַתִּמְשַׁח־בָּה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 אֶת רַגְלֵי יֵשׁוּעַ וַתְּנַגֵּב אֶת רַגְלָיו בְּשַׂעֲרוֹתֶיהָ 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וְהַבַּיִת יִמָּלֵא רֵיחַ הַמִּרְקָחַת׃ </a:t>
            </a:r>
            <a:r>
              <a:rPr lang="he-IL" sz="3200" b="1" dirty="0" smtClean="0">
                <a:solidFill>
                  <a:srgbClr val="C00000"/>
                </a:solidFill>
                <a:ea typeface="Calibri"/>
              </a:rPr>
              <a:t>בשורת יוחנן י"ב : </a:t>
            </a:r>
            <a:r>
              <a:rPr lang="en-US" sz="3200" b="1" dirty="0" smtClean="0">
                <a:solidFill>
                  <a:srgbClr val="C00000"/>
                </a:solidFill>
                <a:ea typeface="Calibri"/>
              </a:rPr>
              <a:t>1 - 3</a:t>
            </a:r>
            <a:endParaRPr lang="he-I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284984"/>
            <a:ext cx="8208912" cy="1319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5000"/>
              </a:lnSpc>
              <a:spcBef>
                <a:spcPct val="20000"/>
              </a:spcBef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4 וַיֹּאמֶר אֶחָד מִתַּלְמִידָיו הוּא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יְהוּדָה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בֶּן־שִׁמְעוֹן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אִישׁ קְרִיּוֹת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600" b="1" dirty="0" smtClean="0">
                <a:solidFill>
                  <a:srgbClr val="000000"/>
                </a:solidFill>
                <a:ea typeface="Calibri"/>
              </a:rPr>
              <a:t>הֶעָתִיד לְמָסְרוֹ׃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725144"/>
            <a:ext cx="8208912" cy="18651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5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מַדּוּעַ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לֹא־נִמְכְּרָה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הַמִּרְקַחַת בִּשְׁלשׁ מֵאוֹת דִּינָר וְנִתַּן לָעֲנִיִּים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׃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בשורת יוחנן י"ב :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4 –5 </a:t>
            </a:r>
            <a:endParaRPr lang="he-IL" sz="36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he-IL" sz="3600" dirty="0">
              <a:solidFill>
                <a:prstClr val="black"/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8680"/>
            <a:ext cx="4824536" cy="265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7944" y="4509120"/>
            <a:ext cx="47525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srgbClr val="C00000"/>
                </a:solidFill>
              </a:rPr>
              <a:t>•     גנב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5153457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srgbClr val="C00000"/>
                </a:solidFill>
              </a:rPr>
              <a:t>•   שקרן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5803523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srgbClr val="C00000"/>
                </a:solidFill>
              </a:rPr>
              <a:t>•  רודף בצע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8680"/>
            <a:ext cx="835292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 smtClean="0">
                <a:solidFill>
                  <a:srgbClr val="000000"/>
                </a:solidFill>
                <a:ea typeface="Calibri"/>
              </a:rPr>
              <a:t>6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</a:rPr>
              <a:t>וְהוּא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לֹא־דִבֶּר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אֶת זֹאת מֵחֶמְלָתוֹ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עַל־הָעֲנִיִּים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כִּי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</a:rPr>
              <a:t>אִם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גַּנָּב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הָיָה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וְכִיס הַכֶּסֶף אִתּוֹ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וַיִּשָּׂא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</a:rPr>
              <a:t>כָּל אֲשֶׁר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יָשִׂימוּ בוֹ׃  </a:t>
            </a:r>
            <a:endParaRPr lang="he-IL" sz="3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492896"/>
            <a:ext cx="813690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7 וַיֹּאמֶר יֵשׁוּעַ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הַנִּיחָה־לָּה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 לְיוֹם קְבוּרָתִי צָפְנָה זֹאת׃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 8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כִּי הָעֲנִיִּים תָּמִיד הֵמָּה עִמָּכֶם וַאֲנִי אֵינֶנִּי תָמִיד עִמָּכֶם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׃  </a:t>
            </a:r>
            <a:r>
              <a:rPr lang="he-IL" sz="3600" b="1" dirty="0" smtClean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בשורת יוחנן י"ב :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6 </a:t>
            </a:r>
            <a:r>
              <a:rPr lang="en-US" sz="3600" b="1" dirty="0">
                <a:solidFill>
                  <a:srgbClr val="C00000"/>
                </a:solidFill>
                <a:ea typeface="Calibri"/>
                <a:cs typeface="Arial"/>
              </a:rPr>
              <a:t>– 8 </a:t>
            </a:r>
            <a:endParaRPr lang="he-IL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4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he-IL" b="1" u="sng" dirty="0">
                <a:solidFill>
                  <a:srgbClr val="C00000"/>
                </a:solidFill>
                <a:ea typeface="Calibri"/>
                <a:cs typeface="Arial"/>
              </a:rPr>
              <a:t>השטן משתלט על יהודה איש קריות: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8823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1</a:t>
            </a:r>
            <a:r>
              <a:rPr lang="he-IL" sz="3600" b="1" dirty="0" smtClean="0">
                <a:ea typeface="Calibri"/>
              </a:rPr>
              <a:t>. </a:t>
            </a:r>
            <a:r>
              <a:rPr lang="he-IL" sz="3600" b="1" dirty="0">
                <a:ea typeface="Calibri"/>
              </a:rPr>
              <a:t>וַיִּקְרַב חַג הַמַּצּוֹת הַנִּקְרָא פָּסַח׃  2 </a:t>
            </a:r>
            <a:r>
              <a:rPr lang="he-IL" sz="3600" b="1" dirty="0" err="1">
                <a:ea typeface="Calibri"/>
              </a:rPr>
              <a:t>וְהַכֹּהֲנִים</a:t>
            </a:r>
            <a:r>
              <a:rPr lang="he-IL" sz="3600" b="1" dirty="0">
                <a:ea typeface="Calibri"/>
              </a:rPr>
              <a:t> הַגְּדוֹלִים וְהַסּוֹפְרִים מְבַקְשִׁים אֵיךְ יַהַרְגֻהוּ כִּי יָרְאוּ מִפְּנֵי </a:t>
            </a:r>
            <a:r>
              <a:rPr lang="he-IL" sz="3600" b="1" dirty="0" smtClean="0">
                <a:ea typeface="Calibri"/>
              </a:rPr>
              <a:t>הָעָם: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510744"/>
            <a:ext cx="8424936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4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וַיֵּלֶךְ וַיְדַבֵּר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עִם־רָאשֵׁי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הַכֹּהֲנִים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וְשָׂרֵי הֶחָיִל אֵיךְ יִמְסְרֶנּוּ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אֶל־יָדָם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 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לוקס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כ"ב: </a:t>
            </a:r>
            <a:r>
              <a:rPr lang="en-US" sz="3600" b="1" dirty="0">
                <a:solidFill>
                  <a:srgbClr val="C00000"/>
                </a:solidFill>
                <a:ea typeface="Calibri"/>
                <a:cs typeface="Arial"/>
              </a:rPr>
              <a:t>1 –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4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961" y="3092767"/>
            <a:ext cx="79755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3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וְהַשָּׂטָן נִכְנַס בִּיהוּדָה הַמְכֻנֶּה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אִישׁ־קְרִיּוֹת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וְהוּא בְּמִסְפַּר שְׁנֵים הֶעָשָׂר׃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619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602" y="836712"/>
            <a:ext cx="7632848" cy="6884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5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וַיִּשְׂמָחוּ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וַיֵּאֹתו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לָתֶת־לו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ֹ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כָסֶף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: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276872"/>
            <a:ext cx="8252894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6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וַיַּבְטַח אֹתָם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וַיְבַקֵּשׁ תּוֹאֲנָה לְמָסְרוֹ אֲלֵיהֶם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שֶׁלֹּא לְעֵינֵי הֶהָמוֹן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 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לוקס כ"ב: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5 </a:t>
            </a:r>
            <a:r>
              <a:rPr lang="en-US" sz="3600" b="1" dirty="0">
                <a:solidFill>
                  <a:srgbClr val="C00000"/>
                </a:solidFill>
                <a:ea typeface="Calibri"/>
                <a:cs typeface="Arial"/>
              </a:rPr>
              <a:t>– 6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השטן מפעיל את יהודה בזמן הסעודה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91411" y="1556792"/>
            <a:ext cx="8229600" cy="45259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2 וַיְהִי אַחֲרֵי הָחֵל הַסְּעוּדָה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וְהַשָּׂטָן נָתַן בְּלֵב יְהוּדָה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בֶן־שִׁמְעוֹן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אִישׁ קְרִיּוֹת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לְמָסְרוֹ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׃                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בשורת יוחנן י"ג:  </a:t>
            </a:r>
            <a:r>
              <a:rPr lang="he-IL" sz="2800" b="1" dirty="0">
                <a:solidFill>
                  <a:srgbClr val="C00000"/>
                </a:solidFill>
                <a:ea typeface="Calibri"/>
              </a:rPr>
              <a:t>2</a:t>
            </a:r>
            <a:endParaRPr lang="en-US" sz="2800" b="1" dirty="0">
              <a:ea typeface="Calibri"/>
              <a:cs typeface="Arial"/>
            </a:endParaRPr>
          </a:p>
          <a:p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11" y="3645024"/>
            <a:ext cx="57150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584176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rgbClr val="000000"/>
                </a:solidFill>
                <a:ea typeface="Calibri"/>
              </a:rPr>
              <a:t>21 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וַיְהִי כְּכַלּוֹת יֵשׁוּעַ לְדַבֵּר הַדְּבָרִים הָאֵלֶּה וַיִּסָעֵר בְּרוּחוֹ וַיָּעַד וַיֹּאמֶר אָמֵן </a:t>
            </a:r>
            <a:r>
              <a:rPr lang="he-IL" b="1" dirty="0" err="1">
                <a:solidFill>
                  <a:srgbClr val="000000"/>
                </a:solidFill>
                <a:ea typeface="Calibri"/>
              </a:rPr>
              <a:t>אָמֵן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 אֲנִי אֹמֵר לָכֶם כִּי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אֶחָד מִכֶּם יִמְסְרֵנִי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׃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 </a:t>
            </a:r>
            <a:r>
              <a:rPr lang="he-IL" sz="2800" b="1" dirty="0" smtClean="0">
                <a:solidFill>
                  <a:srgbClr val="C00000"/>
                </a:solidFill>
                <a:ea typeface="Calibri"/>
              </a:rPr>
              <a:t>בשורת </a:t>
            </a:r>
            <a:r>
              <a:rPr lang="he-IL" sz="2800" b="1" dirty="0">
                <a:solidFill>
                  <a:srgbClr val="C00000"/>
                </a:solidFill>
                <a:ea typeface="Calibri"/>
              </a:rPr>
              <a:t>יוחנן י"ג</a:t>
            </a:r>
            <a:r>
              <a:rPr lang="he-IL" sz="2800" b="1" dirty="0" smtClean="0">
                <a:solidFill>
                  <a:srgbClr val="C00000"/>
                </a:solidFill>
                <a:ea typeface="Calibri"/>
              </a:rPr>
              <a:t>: </a:t>
            </a:r>
            <a:r>
              <a:rPr lang="he-IL" sz="2400" b="1" dirty="0" smtClean="0">
                <a:solidFill>
                  <a:srgbClr val="C00000"/>
                </a:solidFill>
                <a:ea typeface="Calibri"/>
              </a:rPr>
              <a:t>21</a:t>
            </a:r>
          </a:p>
          <a:p>
            <a:endParaRPr lang="he-IL" b="1" dirty="0" smtClean="0">
              <a:solidFill>
                <a:srgbClr val="000000"/>
              </a:solidFill>
              <a:ea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82089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e-IL" sz="3200" b="1" dirty="0">
                <a:solidFill>
                  <a:srgbClr val="000000"/>
                </a:solidFill>
                <a:ea typeface="Calibri"/>
              </a:rPr>
              <a:t> 26 וַיַּעַן יֵשׁוּעַ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הִנֵּה זֶה הוּא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אֲשֶׁר־אֶטְבֹּל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פִּתִּי לְתִתּוֹ לוֹ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200" b="1" dirty="0" err="1">
                <a:solidFill>
                  <a:srgbClr val="000000"/>
                </a:solidFill>
                <a:ea typeface="Calibri"/>
              </a:rPr>
              <a:t>וַיִּטְבֹּל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200" b="1" dirty="0" err="1">
                <a:solidFill>
                  <a:srgbClr val="000000"/>
                </a:solidFill>
                <a:ea typeface="Calibri"/>
              </a:rPr>
              <a:t>אֶת־פִּתּו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ֹ </a:t>
            </a:r>
            <a:r>
              <a:rPr lang="he-IL" sz="3200" b="1" dirty="0" err="1">
                <a:solidFill>
                  <a:srgbClr val="000000"/>
                </a:solidFill>
                <a:ea typeface="Calibri"/>
              </a:rPr>
              <a:t>וַיִּתֵּן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200" b="1" dirty="0" err="1">
                <a:solidFill>
                  <a:srgbClr val="000000"/>
                </a:solidFill>
                <a:ea typeface="Calibri"/>
              </a:rPr>
              <a:t>אֶל־יְהוּדָה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200" b="1" dirty="0" err="1">
                <a:solidFill>
                  <a:srgbClr val="000000"/>
                </a:solidFill>
                <a:ea typeface="Calibri"/>
              </a:rPr>
              <a:t>בֶן־שִׁמְעוֹן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אִישׁ </a:t>
            </a:r>
            <a:r>
              <a:rPr lang="he-IL" sz="3200" b="1" dirty="0" smtClean="0">
                <a:solidFill>
                  <a:srgbClr val="000000"/>
                </a:solidFill>
                <a:ea typeface="Calibri"/>
              </a:rPr>
              <a:t>קְרִיּוֹת:</a:t>
            </a:r>
            <a:r>
              <a:rPr lang="he-IL" sz="2800" b="1" dirty="0">
                <a:solidFill>
                  <a:srgbClr val="C00000"/>
                </a:solidFill>
                <a:ea typeface="Calibri"/>
              </a:rPr>
              <a:t> בשורת יוחנן י"ג: </a:t>
            </a:r>
            <a:r>
              <a:rPr lang="he-IL" sz="2800" b="1" dirty="0" smtClean="0">
                <a:solidFill>
                  <a:srgbClr val="C00000"/>
                </a:solidFill>
                <a:ea typeface="Calibri"/>
              </a:rPr>
              <a:t>26</a:t>
            </a:r>
            <a:endParaRPr lang="he-IL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293096"/>
            <a:ext cx="8352928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200" b="1" dirty="0" smtClean="0">
                <a:solidFill>
                  <a:srgbClr val="000000"/>
                </a:solidFill>
                <a:ea typeface="Calibri"/>
              </a:rPr>
              <a:t>  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27 וְאַחֲרֵי בִלְעוֹ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בָּא הַשָּׂטָן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אֶל־קִרְבּו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ֹ</a:t>
            </a:r>
            <a:r>
              <a:rPr lang="he-IL" sz="3200" b="1" dirty="0">
                <a:solidFill>
                  <a:srgbClr val="000000"/>
                </a:solidFill>
                <a:ea typeface="Calibri"/>
              </a:rPr>
              <a:t> וַיֹּאמֶר אֵלָיו יֵשׁוּעַ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אֵת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אֲשֶׁר־תַּעֲשֶׂה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עֲשֵׂה מְהֵרָה׃ </a:t>
            </a:r>
            <a:r>
              <a:rPr lang="he-IL" sz="3200" b="1" dirty="0" smtClean="0">
                <a:solidFill>
                  <a:srgbClr val="C00000"/>
                </a:solidFill>
                <a:ea typeface="Calibri"/>
              </a:rPr>
              <a:t>                   </a:t>
            </a:r>
            <a:r>
              <a:rPr lang="he-IL" sz="2800" b="1" dirty="0">
                <a:solidFill>
                  <a:srgbClr val="C00000"/>
                </a:solidFill>
                <a:ea typeface="Calibri"/>
              </a:rPr>
              <a:t>בשורת יוחנן י"ג: </a:t>
            </a:r>
            <a:r>
              <a:rPr lang="en-US" sz="2800" b="1" dirty="0" smtClean="0">
                <a:solidFill>
                  <a:srgbClr val="C00000"/>
                </a:solidFill>
                <a:ea typeface="Calibri"/>
              </a:rPr>
              <a:t>27</a:t>
            </a:r>
            <a:endParaRPr lang="he-I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8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052736"/>
            <a:ext cx="8640960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 smtClean="0">
                <a:ea typeface="Calibri"/>
              </a:rPr>
              <a:t>69 </a:t>
            </a:r>
            <a:r>
              <a:rPr lang="he-IL" sz="3600" b="1" dirty="0">
                <a:ea typeface="Calibri"/>
              </a:rPr>
              <a:t>וַאֲנַחְנוּ הֶאֱמַנּוּ וַנֵּדַע כִּי אַתָּה הַמָּשִׁיחַ </a:t>
            </a:r>
            <a:r>
              <a:rPr lang="he-IL" sz="3600" b="1" dirty="0" err="1">
                <a:ea typeface="Calibri"/>
              </a:rPr>
              <a:t>בֶּן־אֵל</a:t>
            </a:r>
            <a:r>
              <a:rPr lang="he-IL" sz="3600" b="1" dirty="0">
                <a:ea typeface="Calibri"/>
              </a:rPr>
              <a:t> חָי </a:t>
            </a:r>
            <a:r>
              <a:rPr lang="he-IL" sz="3600" b="1" dirty="0" smtClean="0">
                <a:ea typeface="Calibri"/>
              </a:rPr>
              <a:t>׃ </a:t>
            </a:r>
            <a:r>
              <a:rPr lang="he-IL" sz="3600" b="1" dirty="0">
                <a:ea typeface="Calibri"/>
              </a:rPr>
              <a:t>70 וַיַּעַן אֹתָם </a:t>
            </a:r>
            <a:r>
              <a:rPr lang="he-IL" sz="3600" b="1" dirty="0" smtClean="0">
                <a:ea typeface="Calibri"/>
              </a:rPr>
              <a:t>יֵשּׁועַ </a:t>
            </a:r>
            <a:r>
              <a:rPr lang="he-IL" sz="3600" b="1" dirty="0">
                <a:ea typeface="Calibri"/>
              </a:rPr>
              <a:t>הֲלֹא בָחַרְתִּי אֲנִי בָכֶם שְׁנֵים הֶעָשָׂר וְאֶחָד מִכֶּם שָׂטָן </a:t>
            </a:r>
            <a:r>
              <a:rPr lang="he-IL" sz="3600" b="1" dirty="0" smtClean="0">
                <a:ea typeface="Calibri"/>
              </a:rPr>
              <a:t>הוּא׃71 </a:t>
            </a:r>
            <a:r>
              <a:rPr lang="he-IL" sz="3600" b="1" dirty="0">
                <a:ea typeface="Calibri"/>
              </a:rPr>
              <a:t>זֹאת אָמַר </a:t>
            </a:r>
            <a:r>
              <a:rPr lang="he-IL" sz="3600" b="1" dirty="0" err="1">
                <a:ea typeface="Calibri"/>
              </a:rPr>
              <a:t>עַל־יְהוּדָה</a:t>
            </a:r>
            <a:r>
              <a:rPr lang="he-IL" sz="3600" b="1" dirty="0">
                <a:ea typeface="Calibri"/>
              </a:rPr>
              <a:t> </a:t>
            </a:r>
            <a:r>
              <a:rPr lang="he-IL" sz="3600" b="1" dirty="0" err="1">
                <a:ea typeface="Calibri"/>
              </a:rPr>
              <a:t>בֶּן־שִׁמְעוֹן</a:t>
            </a:r>
            <a:r>
              <a:rPr lang="he-IL" sz="3600" b="1" dirty="0">
                <a:ea typeface="Calibri"/>
              </a:rPr>
              <a:t> אִישׁ קְרִיּוֹת </a:t>
            </a:r>
            <a:r>
              <a:rPr lang="he-IL" sz="3600" b="1" dirty="0" err="1">
                <a:ea typeface="Calibri"/>
              </a:rPr>
              <a:t>כִּי־עָתִיד</a:t>
            </a:r>
            <a:r>
              <a:rPr lang="he-IL" sz="3600" b="1" dirty="0">
                <a:ea typeface="Calibri"/>
              </a:rPr>
              <a:t> הָיָה לְמָסְרוֹ וְהוּא אֶחָד מִשְּׁנֵים הֶעָשָׂר׃ </a:t>
            </a:r>
            <a:r>
              <a:rPr lang="he-IL" sz="3600" b="1" dirty="0" smtClean="0">
                <a:ea typeface="Calibri"/>
              </a:rPr>
              <a:t>  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b="1" u="sng" dirty="0" smtClean="0">
                <a:solidFill>
                  <a:srgbClr val="C00000"/>
                </a:solidFill>
                <a:cs typeface="+mn-cs"/>
              </a:rPr>
              <a:t>דברי האזהרה של ישוע לגבי המוסר אותו</a:t>
            </a:r>
            <a:endParaRPr lang="he-IL" sz="3600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lvl="0" indent="0">
              <a:lnSpc>
                <a:spcPts val="5000"/>
              </a:lnSpc>
              <a:buNone/>
            </a:pPr>
            <a:r>
              <a:rPr lang="he-IL" b="1" dirty="0" smtClean="0">
                <a:solidFill>
                  <a:prstClr val="black"/>
                </a:solidFill>
                <a:ea typeface="Calibri"/>
              </a:rPr>
              <a:t>23 </a:t>
            </a:r>
            <a:r>
              <a:rPr lang="he-IL" b="1" dirty="0">
                <a:solidFill>
                  <a:prstClr val="black"/>
                </a:solidFill>
                <a:ea typeface="Calibri"/>
              </a:rPr>
              <a:t>וַיַּעַן וַיֹּאמַר הָאִישׁ אֲשֶׁר טָבַל עִמִּי </a:t>
            </a:r>
            <a:r>
              <a:rPr lang="he-IL" b="1" dirty="0" err="1">
                <a:solidFill>
                  <a:prstClr val="black"/>
                </a:solidFill>
                <a:ea typeface="Calibri"/>
              </a:rPr>
              <a:t>אֶת־יָדו</a:t>
            </a:r>
            <a:r>
              <a:rPr lang="he-IL" b="1" dirty="0">
                <a:solidFill>
                  <a:prstClr val="black"/>
                </a:solidFill>
                <a:ea typeface="Calibri"/>
              </a:rPr>
              <a:t>ֹ בַּקְּעָרָה הוּא יִמְסְרֵנִי׃ 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518697" y="2924944"/>
            <a:ext cx="8136904" cy="1949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5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prstClr val="black"/>
                </a:solidFill>
                <a:ea typeface="Calibri"/>
              </a:rPr>
              <a:t>24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הֵן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בֶּן־הָאָדָם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הָלוֹךְ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יֵלֶךְ־לו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ֹ כַּכָּתוּב עָלָיו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אֲבָל אוֹי לָאִישׁ הַהוּא אֲשֶׁר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עַל־יָדו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ֹ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יִמָּסֵר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בֶּן־הָאָדָם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טוֹב לָאִישׁ הַהוּא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אִם־לֹא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200" b="1" dirty="0" smtClean="0">
                <a:solidFill>
                  <a:srgbClr val="C00000"/>
                </a:solidFill>
                <a:ea typeface="Calibri"/>
              </a:rPr>
              <a:t>נוֹלָד: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705" y="5061736"/>
            <a:ext cx="8229767" cy="13747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5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25 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וַיַּעַן יְהוּדָה הַמֹּסֵר אוֹתוֹ וַיֹּאמַר רַבִּי הַאֲנִי הוּא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וַיֹּאמֶר אֵלָיו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אַתָּה אָמָרְתָּ׃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  מתי כ"ו:  </a:t>
            </a:r>
            <a:r>
              <a:rPr lang="en-US" sz="3200" b="1" dirty="0" smtClean="0">
                <a:solidFill>
                  <a:prstClr val="black"/>
                </a:solidFill>
                <a:ea typeface="Calibri"/>
              </a:rPr>
              <a:t>23 </a:t>
            </a:r>
            <a:r>
              <a:rPr lang="en-US" sz="3200" b="1" dirty="0">
                <a:solidFill>
                  <a:prstClr val="black"/>
                </a:solidFill>
                <a:ea typeface="Calibri"/>
              </a:rPr>
              <a:t>- 25</a:t>
            </a:r>
            <a:endParaRPr lang="he-I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548680"/>
            <a:ext cx="73448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</a:rPr>
              <a:t>התוצאות לאדם שנותן מקום לשטן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628800"/>
            <a:ext cx="74888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 smtClean="0"/>
              <a:t>איומות ונוראות </a:t>
            </a:r>
            <a:r>
              <a:rPr lang="he-IL" sz="6600" b="1" dirty="0" smtClean="0">
                <a:solidFill>
                  <a:srgbClr val="C00000"/>
                </a:solidFill>
              </a:rPr>
              <a:t>!!!</a:t>
            </a:r>
            <a:endParaRPr lang="he-IL" sz="6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924944"/>
            <a:ext cx="6984776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>
                <a:solidFill>
                  <a:srgbClr val="C00000"/>
                </a:solidFill>
                <a:ea typeface="Calibri"/>
              </a:rPr>
              <a:t>טוֹב לָאִישׁ הַהוּא </a:t>
            </a:r>
            <a:r>
              <a:rPr lang="he-IL" sz="8000" b="1" dirty="0" smtClean="0">
                <a:solidFill>
                  <a:srgbClr val="C00000"/>
                </a:solidFill>
                <a:ea typeface="Calibri"/>
              </a:rPr>
              <a:t>אִם לֹא </a:t>
            </a:r>
            <a:r>
              <a:rPr lang="he-IL" sz="8000" b="1" dirty="0">
                <a:solidFill>
                  <a:srgbClr val="C00000"/>
                </a:solidFill>
                <a:ea typeface="Calibri"/>
              </a:rPr>
              <a:t>נוֹלָד: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97713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he-IL" sz="4000" b="1" u="sng" dirty="0" smtClean="0">
                <a:solidFill>
                  <a:srgbClr val="C00000"/>
                </a:solidFill>
                <a:ea typeface="+mn-ea"/>
                <a:cs typeface="Arial"/>
              </a:rPr>
              <a:t>כולנו מוזהרים לא לתת מקום </a:t>
            </a:r>
            <a:r>
              <a:rPr lang="he-IL" sz="4000" b="1" u="sng" dirty="0">
                <a:solidFill>
                  <a:srgbClr val="C00000"/>
                </a:solidFill>
                <a:ea typeface="+mn-ea"/>
                <a:cs typeface="Arial"/>
              </a:rPr>
              <a:t>לשטן</a:t>
            </a:r>
            <a:br>
              <a:rPr lang="he-IL" sz="4000" b="1" u="sng" dirty="0">
                <a:solidFill>
                  <a:srgbClr val="C00000"/>
                </a:solidFill>
                <a:ea typeface="+mn-ea"/>
                <a:cs typeface="Arial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224136"/>
          </a:xfrm>
        </p:spPr>
        <p:txBody>
          <a:bodyPr>
            <a:noAutofit/>
          </a:bodyPr>
          <a:lstStyle/>
          <a:p>
            <a:pPr marL="0" lvl="0" indent="0">
              <a:lnSpc>
                <a:spcPts val="4600"/>
              </a:lnSpc>
              <a:spcAft>
                <a:spcPts val="1000"/>
              </a:spcAft>
              <a:buNone/>
            </a:pPr>
            <a:r>
              <a:rPr lang="he-IL" b="1" dirty="0" smtClean="0">
                <a:ea typeface="Calibri"/>
              </a:rPr>
              <a:t>22 </a:t>
            </a:r>
            <a:r>
              <a:rPr lang="he-IL" b="1" dirty="0">
                <a:ea typeface="Calibri"/>
              </a:rPr>
              <a:t>אֲשֶׁר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תָּסוּרוּ מִדַּרְכֵיכֶם הָרִאשׁוֹנִים וְתִפְשְׁטוּ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אֶת הָאָדָם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הַיָּשָׁן</a:t>
            </a:r>
            <a:r>
              <a:rPr lang="he-IL" b="1" dirty="0">
                <a:ea typeface="Calibri"/>
              </a:rPr>
              <a:t> הַנִּשְׁחָת </a:t>
            </a:r>
            <a:r>
              <a:rPr lang="he-IL" b="1" dirty="0" err="1">
                <a:ea typeface="Calibri"/>
              </a:rPr>
              <a:t>בְּתַאֲוֺת</a:t>
            </a:r>
            <a:r>
              <a:rPr lang="he-IL" b="1" dirty="0">
                <a:ea typeface="Calibri"/>
              </a:rPr>
              <a:t> הַתַּרְמִית׃ 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59532" y="3284984"/>
            <a:ext cx="8424936" cy="12298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46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200" b="1" dirty="0">
                <a:solidFill>
                  <a:prstClr val="black"/>
                </a:solidFill>
                <a:ea typeface="Calibri"/>
              </a:rPr>
              <a:t>24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וְתִלְבְּשׁוּ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אֶת־הָאָדָם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הֶחָדָשׁ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הַנִּבְרָא כִּדְמוּת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אֱלֹהִים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בִּצְדָקָה וּקְדֻשַּׁת הָאֱמֶת׃ 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8352928" cy="12721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46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200" b="1" dirty="0">
                <a:solidFill>
                  <a:prstClr val="black"/>
                </a:solidFill>
                <a:ea typeface="Calibri"/>
              </a:rPr>
              <a:t> 25 עַל־כֵּן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הָסִירוּ מִכֶּם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אֶת־הַשֶּׁקֶר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וְדַבְּרוּ אֱמֶת אִישׁ </a:t>
            </a:r>
            <a:r>
              <a:rPr lang="he-IL" sz="3200" b="1" dirty="0" err="1">
                <a:solidFill>
                  <a:srgbClr val="7030A0"/>
                </a:solidFill>
                <a:ea typeface="Calibri"/>
              </a:rPr>
              <a:t>אֶת־רֵעֵהו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ּ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כִּי אֵבָרִים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כֻּלָּנו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ּ יַחַד אִישׁ לְאִישׁ׃  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492896"/>
            <a:ext cx="8352928" cy="6281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46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200" b="1" dirty="0">
                <a:solidFill>
                  <a:prstClr val="black"/>
                </a:solidFill>
                <a:ea typeface="Calibri"/>
              </a:rPr>
              <a:t>23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וְתִתְחַדְּשׁוּ בְּרוּחַ שִׂכְלְכֶם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׃ </a:t>
            </a:r>
            <a:endParaRPr lang="he-I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864096"/>
          </a:xfrm>
        </p:spPr>
        <p:txBody>
          <a:bodyPr>
            <a:noAutofit/>
          </a:bodyPr>
          <a:lstStyle/>
          <a:p>
            <a:pPr marL="0" lvl="0" indent="0">
              <a:lnSpc>
                <a:spcPts val="4600"/>
              </a:lnSpc>
              <a:spcAft>
                <a:spcPts val="1000"/>
              </a:spcAft>
              <a:buNone/>
            </a:pPr>
            <a:r>
              <a:rPr lang="he-IL" b="1" dirty="0" smtClean="0">
                <a:ea typeface="Calibri"/>
              </a:rPr>
              <a:t>26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רִגְזוּ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וְאַל־תֶּחֱטָאו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ּ </a:t>
            </a:r>
            <a:r>
              <a:rPr lang="he-IL" b="1" dirty="0" err="1">
                <a:ea typeface="Calibri"/>
              </a:rPr>
              <a:t>אַל־תִּשְׁקַע</a:t>
            </a:r>
            <a:r>
              <a:rPr lang="he-IL" b="1" dirty="0">
                <a:ea typeface="Calibri"/>
              </a:rPr>
              <a:t> הַחַמָּה </a:t>
            </a:r>
            <a:r>
              <a:rPr lang="he-IL" b="1" dirty="0" err="1">
                <a:ea typeface="Calibri"/>
              </a:rPr>
              <a:t>עַל־רָגְזְכֶם</a:t>
            </a:r>
            <a:r>
              <a:rPr lang="he-IL" b="1" dirty="0">
                <a:ea typeface="Calibri"/>
              </a:rPr>
              <a:t>׃ 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640960" cy="6424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ts val="46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srgbClr val="C00000"/>
                </a:solidFill>
                <a:ea typeface="Calibri"/>
              </a:rPr>
              <a:t>27 גַּם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לֹא־תִתְּנו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 מָקוֹם לַשָּׂטָן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780928"/>
            <a:ext cx="842493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prstClr val="black"/>
                </a:solidFill>
                <a:ea typeface="Calibri"/>
              </a:rPr>
              <a:t>28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מִי שֶׁגָּנַב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אַל־יֹסֶף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לִגְנֹב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כִּי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אִם־יִיגַע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וּבְיָדָיו יַעֲשֶׂה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אֶת־הַטּוֹב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לְמַעַן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יִהְיֶה־לו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ֹ לָתֵת לְאִישׁ מַחְסוֹר׃ 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077072"/>
            <a:ext cx="828092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prstClr val="black"/>
                </a:solidFill>
                <a:ea typeface="Calibri"/>
              </a:rPr>
              <a:t>29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כָּל־דְּבַר נִבּוּל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לֹא־יֵצֵא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 מִפִּיכֶם 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כִּי </a:t>
            </a:r>
            <a:r>
              <a:rPr lang="he-IL" sz="3200" b="1" dirty="0" err="1">
                <a:solidFill>
                  <a:srgbClr val="7030A0"/>
                </a:solidFill>
                <a:ea typeface="Calibri"/>
              </a:rPr>
              <a:t>אִם־הַטּוֹב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 וְהַמּוֹעִיל לִבְנוֹת לְפִי </a:t>
            </a:r>
            <a:r>
              <a:rPr lang="he-IL" sz="3200" b="1" dirty="0" err="1">
                <a:solidFill>
                  <a:srgbClr val="7030A0"/>
                </a:solidFill>
                <a:ea typeface="Calibri"/>
              </a:rPr>
              <a:t>הַצֹּרֶך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ְ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לְמַעַן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יִתֵּן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חֵן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לְשֹׁמְעָיו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׃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373216"/>
            <a:ext cx="835292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prstClr val="black"/>
                </a:solidFill>
                <a:ea typeface="Calibri"/>
              </a:rPr>
              <a:t>30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וְלֹא תְעַצְּבוּ </a:t>
            </a:r>
            <a:r>
              <a:rPr lang="he-IL" sz="3200" b="1" dirty="0" err="1">
                <a:solidFill>
                  <a:srgbClr val="C00000"/>
                </a:solidFill>
                <a:ea typeface="Calibri"/>
              </a:rPr>
              <a:t>אֶת־רוּח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ַ הַקֹּדֶשׁ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שֶׁל־אֱלֹהִים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אֲשֶׁר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נֶחְתַּמְתֶּם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בּוֹ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אֶל־יוֹם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הַגְּאֻלָּה׃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132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620689"/>
            <a:ext cx="8229600" cy="144016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b="1" dirty="0" smtClean="0">
                <a:solidFill>
                  <a:prstClr val="black"/>
                </a:solidFill>
                <a:ea typeface="Calibri"/>
              </a:rPr>
              <a:t>31 </a:t>
            </a:r>
            <a:r>
              <a:rPr lang="he-IL" b="1" dirty="0" err="1">
                <a:solidFill>
                  <a:prstClr val="black"/>
                </a:solidFill>
                <a:ea typeface="Calibri"/>
              </a:rPr>
              <a:t>כ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ָּל־מְרִירוּת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וְחֵמָה וָרֹגֶז וּצְעָקָה וְגִדּוּף תָּסִירוּ מִכֶּם</a:t>
            </a:r>
            <a:r>
              <a:rPr lang="he-IL" b="1" dirty="0">
                <a:solidFill>
                  <a:prstClr val="black"/>
                </a:solidFill>
                <a:ea typeface="Calibri"/>
              </a:rPr>
              <a:t> עִם </a:t>
            </a:r>
            <a:r>
              <a:rPr lang="he-IL" b="1" dirty="0" err="1" smtClean="0">
                <a:solidFill>
                  <a:prstClr val="black"/>
                </a:solidFill>
                <a:ea typeface="Calibri"/>
              </a:rPr>
              <a:t>כָּל־</a:t>
            </a:r>
            <a:r>
              <a:rPr lang="he-IL" b="1" dirty="0" err="1" smtClean="0">
                <a:solidFill>
                  <a:srgbClr val="C00000"/>
                </a:solidFill>
                <a:ea typeface="Calibri"/>
              </a:rPr>
              <a:t>הָרִשְׁעָה</a:t>
            </a:r>
            <a:r>
              <a:rPr lang="he-IL" b="1" dirty="0" smtClean="0">
                <a:solidFill>
                  <a:prstClr val="black"/>
                </a:solidFill>
                <a:ea typeface="Calibri"/>
              </a:rPr>
              <a:t>:</a:t>
            </a:r>
            <a:endParaRPr lang="he-IL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564904"/>
            <a:ext cx="8136904" cy="17548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200" b="1" dirty="0" smtClean="0">
                <a:solidFill>
                  <a:prstClr val="black"/>
                </a:solidFill>
                <a:ea typeface="Calibri"/>
              </a:rPr>
              <a:t> 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32 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וִהְיוּ טוֹבִים אִישׁ </a:t>
            </a:r>
            <a:r>
              <a:rPr lang="he-IL" sz="3200" b="1" dirty="0" err="1">
                <a:solidFill>
                  <a:srgbClr val="7030A0"/>
                </a:solidFill>
                <a:ea typeface="Calibri"/>
              </a:rPr>
              <a:t>אֶל־רֵעֵהו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ּ וְרַחֲמָנִים </a:t>
            </a:r>
            <a:r>
              <a:rPr lang="he-IL" sz="3200" b="1" dirty="0" err="1">
                <a:solidFill>
                  <a:srgbClr val="7030A0"/>
                </a:solidFill>
                <a:ea typeface="Calibri"/>
              </a:rPr>
              <a:t>וְסֹלְחִים</a:t>
            </a:r>
            <a:r>
              <a:rPr lang="he-IL" sz="3200" b="1" dirty="0">
                <a:solidFill>
                  <a:srgbClr val="7030A0"/>
                </a:solidFill>
                <a:ea typeface="Calibri"/>
              </a:rPr>
              <a:t> אִישׁ לְאָחִיו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כַּאֲשֶׁר סָלַח לָכֶם </a:t>
            </a:r>
            <a:r>
              <a:rPr lang="he-IL" sz="3200" b="1" dirty="0" err="1">
                <a:solidFill>
                  <a:prstClr val="black"/>
                </a:solidFill>
                <a:ea typeface="Calibri"/>
              </a:rPr>
              <a:t>הָאֱלֹהִים</a:t>
            </a:r>
            <a:r>
              <a:rPr lang="he-IL" sz="3200" b="1" dirty="0">
                <a:solidFill>
                  <a:prstClr val="black"/>
                </a:solidFill>
                <a:ea typeface="Calibri"/>
              </a:rPr>
              <a:t> בַּמָּשִׁיחַ׃               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אפסיים ד:   </a:t>
            </a:r>
            <a:r>
              <a:rPr lang="en-US" sz="3200" b="1" dirty="0" smtClean="0">
                <a:solidFill>
                  <a:srgbClr val="C00000"/>
                </a:solidFill>
                <a:ea typeface="Calibri"/>
                <a:cs typeface="Arial"/>
              </a:rPr>
              <a:t>22 </a:t>
            </a:r>
            <a:r>
              <a:rPr lang="en-US" sz="3200" b="1" dirty="0">
                <a:solidFill>
                  <a:srgbClr val="C00000"/>
                </a:solidFill>
                <a:ea typeface="Calibri"/>
                <a:cs typeface="Arial"/>
              </a:rPr>
              <a:t>- 32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91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65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וַיֹּאמַר עַל־כֵּן אָמַרְתִּי לָכֶם כִּי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            </a:t>
            </a:r>
            <a:r>
              <a:rPr lang="he-IL" sz="4400" b="1" dirty="0" smtClean="0">
                <a:solidFill>
                  <a:srgbClr val="C00000"/>
                </a:solidFill>
                <a:ea typeface="Calibri"/>
              </a:rPr>
              <a:t>לֹא יוּכַל </a:t>
            </a:r>
            <a:r>
              <a:rPr lang="he-IL" sz="4400" b="1" dirty="0">
                <a:solidFill>
                  <a:srgbClr val="C00000"/>
                </a:solidFill>
                <a:ea typeface="Calibri"/>
              </a:rPr>
              <a:t>אִישׁ לָבוֹא אֵלַי בִּלְתִּי </a:t>
            </a:r>
            <a:r>
              <a:rPr lang="he-IL" sz="4400" b="1" dirty="0" smtClean="0">
                <a:solidFill>
                  <a:srgbClr val="C00000"/>
                </a:solidFill>
                <a:ea typeface="Calibri"/>
              </a:rPr>
              <a:t>       אִם </a:t>
            </a:r>
            <a:r>
              <a:rPr lang="he-IL" sz="4400" b="1" dirty="0">
                <a:solidFill>
                  <a:srgbClr val="C00000"/>
                </a:solidFill>
                <a:ea typeface="Calibri"/>
              </a:rPr>
              <a:t>נִתַּן לוֹ מֵאֵת אָבִי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65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66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מִן־הָעֵת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הַזֹּאת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רַבִּים מִתַּלְמִידָיו </a:t>
            </a:r>
            <a:r>
              <a:rPr lang="he-IL" sz="4000" b="1" dirty="0" err="1">
                <a:solidFill>
                  <a:srgbClr val="C00000"/>
                </a:solidFill>
                <a:ea typeface="Calibri"/>
              </a:rPr>
              <a:t>נָסֹגו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ּ אָחוֹר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וְלֹא יָסְפוּ לְהִתְהַלֵּךְ אִתּוֹ׃</a:t>
            </a:r>
            <a:endParaRPr lang="he-IL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66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וַיֹּאמֶר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אֶל־שְׁנֵים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הֶעָשָׂר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הֲיֵשׁ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אֶת נַפְשְׁכֶם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גַּם־אַתֶּם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לָסוּר מִמֶּנִּי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</a:t>
            </a:r>
            <a:endParaRPr lang="he-IL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67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675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ea typeface="Calibri"/>
              </a:rPr>
              <a:t>68 וַיַּעַן אֹתוֹ שִׁמְעוֹן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פֶּטְרוֹס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אֲדֹנִי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אֶל מִי נֵלֵךְ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68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3513289"/>
            <a:ext cx="5286589" cy="6884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u="sng" dirty="0">
                <a:solidFill>
                  <a:srgbClr val="C00000"/>
                </a:solidFill>
                <a:ea typeface="Calibri"/>
              </a:rPr>
              <a:t>תחיית המתים וחיי </a:t>
            </a:r>
            <a:r>
              <a:rPr lang="he-IL" sz="3600" b="1" u="sng" dirty="0" smtClean="0">
                <a:solidFill>
                  <a:srgbClr val="C00000"/>
                </a:solidFill>
                <a:ea typeface="Calibri"/>
              </a:rPr>
              <a:t>הנצח :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204864"/>
            <a:ext cx="727280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4000" b="1" dirty="0">
                <a:solidFill>
                  <a:srgbClr val="C00000"/>
                </a:solidFill>
                <a:ea typeface="Calibri"/>
              </a:rPr>
              <a:t>דִּבְרֵי חַיֵּי עוֹלָמִים עִמָּךְ׃ </a:t>
            </a:r>
            <a:endParaRPr lang="he-IL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654" y="1340768"/>
            <a:ext cx="8382933" cy="13255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smtClean="0">
                <a:ea typeface="Calibri"/>
              </a:rPr>
              <a:t>אִישׁ </a:t>
            </a:r>
            <a:r>
              <a:rPr lang="he-IL" sz="3600" b="1" dirty="0" err="1">
                <a:ea typeface="Calibri"/>
              </a:rPr>
              <a:t>כִּי־יַחְפֹּץ</a:t>
            </a:r>
            <a:r>
              <a:rPr lang="he-IL" sz="3600" b="1" dirty="0">
                <a:ea typeface="Calibri"/>
              </a:rPr>
              <a:t> לָלֶכֶת אַחֲרַי יְכַחֵשׁ בְּנַפְשׁוֹ וְנָשָׂא </a:t>
            </a:r>
            <a:r>
              <a:rPr lang="he-IL" sz="3600" b="1" dirty="0" err="1">
                <a:ea typeface="Calibri"/>
              </a:rPr>
              <a:t>אֶת־צְלָבו</a:t>
            </a:r>
            <a:r>
              <a:rPr lang="he-IL" sz="3600" b="1" dirty="0">
                <a:ea typeface="Calibri"/>
              </a:rPr>
              <a:t>ֹ וְהָלַךְ אַחֲרָי</a:t>
            </a:r>
            <a:r>
              <a:rPr lang="he-IL" sz="3600" b="1" dirty="0" smtClean="0">
                <a:ea typeface="Calibri"/>
              </a:rPr>
              <a:t>׃ </a:t>
            </a:r>
            <a:endParaRPr lang="en-US" sz="3600" dirty="0"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76672"/>
            <a:ext cx="8496944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 smtClean="0">
                <a:solidFill>
                  <a:srgbClr val="C00000"/>
                </a:solidFill>
                <a:ea typeface="Calibri"/>
              </a:rPr>
              <a:t>ההתייחסות של האדון לישועת הנפש!!! </a:t>
            </a:r>
            <a:endParaRPr lang="en-US" sz="4000" dirty="0"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531" y="3933056"/>
            <a:ext cx="8310925" cy="675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תֹּאבַד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נַפְשׁוֹ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מִמֶּנּוּ: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481" y="5764878"/>
            <a:ext cx="8382933" cy="6884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הוּא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יִמְצָאֶנָּה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         </a:t>
            </a:r>
            <a:r>
              <a:rPr lang="he-IL" sz="3200" b="1" dirty="0">
                <a:solidFill>
                  <a:srgbClr val="C00000"/>
                </a:solidFill>
                <a:ea typeface="Calibri"/>
              </a:rPr>
              <a:t>מתי ט"ז: </a:t>
            </a:r>
            <a:r>
              <a:rPr lang="en-US" sz="3200" b="1" dirty="0">
                <a:solidFill>
                  <a:srgbClr val="C00000"/>
                </a:solidFill>
                <a:ea typeface="Calibri"/>
              </a:rPr>
              <a:t>24 - 25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738" y="2666324"/>
            <a:ext cx="8529818" cy="675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srgbClr val="7030A0"/>
                </a:solidFill>
                <a:ea typeface="Calibri"/>
              </a:rPr>
              <a:t>25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כִּי כָּל־אֲשֶׁר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יַחְפֹּץ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לְהוֹשִׁיעַ אֶת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נַפְשׁוֹ</a:t>
            </a:r>
            <a:endParaRPr lang="he-IL" sz="3600" b="1" dirty="0">
              <a:solidFill>
                <a:srgbClr val="C00000"/>
              </a:solidFill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356992"/>
            <a:ext cx="8540902" cy="6104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200" b="1" dirty="0">
                <a:solidFill>
                  <a:srgbClr val="7030A0"/>
                </a:solidFill>
                <a:ea typeface="Calibri"/>
              </a:rPr>
              <a:t>לתת לה למלא את כל רצונותיה שקשורים בחטא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481" y="4509120"/>
            <a:ext cx="826409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ea typeface="Calibri"/>
              </a:rPr>
              <a:t>וְכֹל אֲשֶׁר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תֹּאבַד־לו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ֹ נַפְשׁוֹ לְמַעֲנִי 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158933"/>
            <a:ext cx="826409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7030A0"/>
                </a:solidFill>
              </a:rPr>
              <a:t>ימנע מנפשו למלא את תאוותיה השליליות </a:t>
            </a:r>
            <a:endParaRPr lang="he-IL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556792"/>
            <a:ext cx="8712968" cy="6884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13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אִם־אֵין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תְּחִיָּה לַמֵּתִים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גַּם־הַמָּשִׁיח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ַ לֹא הוּקָם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 </a:t>
            </a:r>
            <a:endParaRPr lang="en-US" sz="3600" b="1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88640"/>
            <a:ext cx="76328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</a:rPr>
              <a:t>החשיבות שמייחס </a:t>
            </a:r>
            <a:r>
              <a:rPr lang="he-IL" sz="4000" b="1" u="sng" dirty="0" err="1" smtClean="0">
                <a:solidFill>
                  <a:srgbClr val="C00000"/>
                </a:solidFill>
              </a:rPr>
              <a:t>פולוס</a:t>
            </a:r>
            <a:r>
              <a:rPr lang="he-IL" sz="4000" b="1" u="sng" dirty="0" smtClean="0">
                <a:solidFill>
                  <a:srgbClr val="C00000"/>
                </a:solidFill>
              </a:rPr>
              <a:t> לתחיית המתים וחיי הנצח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492896"/>
            <a:ext cx="8640960" cy="13255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ea typeface="Calibri"/>
              </a:rPr>
              <a:t>14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וְאִם־הַמָּשִׁיח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ַ לֹא הוּקָם כִּי עַתָּה רִיק שְׁמוּעָתֵנוּ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וְגַם־רִיק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אֱמוּנַתְכֶם׃  </a:t>
            </a:r>
            <a:endParaRPr lang="en-US" sz="3600" b="1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862789"/>
            <a:ext cx="8208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18 אֲזַי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גַּם־אֲשֶׁר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יָשְׁנוּ בַמָּשִׁיחַ אָבֹד אָבָדוּ׃ 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4797152"/>
            <a:ext cx="7776864" cy="13255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ea typeface="Calibri"/>
              </a:rPr>
              <a:t>19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וְאִם־בַּחַיִּים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הָאֵלֶּה לְבַד בֹּטְחִים אֲנַחְנוּ בַּמָּשִׁיחַ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אֻמְלָלִים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אֲנַחְנוּ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מִכָּל־אָדָם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׃</a:t>
            </a:r>
            <a:endParaRPr lang="en-US" sz="36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88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520" y="2996952"/>
            <a:ext cx="8382933" cy="2131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err="1" smtClean="0">
                <a:solidFill>
                  <a:srgbClr val="C00000"/>
                </a:solidFill>
                <a:ea typeface="Calibri"/>
              </a:rPr>
              <a:t>מַה־הִיא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תוֹעַלְתִּי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אִם־הַמֵּתִים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לֹא יָקוּמוּ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נֹאכְלָה וְנִשְׁתֶּה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כִּי־מָחָר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נָמוּת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׃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srgbClr val="C00000"/>
                </a:solidFill>
                <a:ea typeface="Calibri"/>
              </a:rPr>
              <a:t>הראשונה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לקורינתים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ט"ו: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13 </a:t>
            </a:r>
            <a:r>
              <a:rPr lang="en-US" sz="3600" b="1" dirty="0">
                <a:solidFill>
                  <a:srgbClr val="C00000"/>
                </a:solidFill>
                <a:ea typeface="Calibri"/>
                <a:cs typeface="Arial"/>
              </a:rPr>
              <a:t>– 32</a:t>
            </a:r>
            <a:endParaRPr lang="en-US" sz="3600" b="1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724921"/>
            <a:ext cx="7992888" cy="675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ea typeface="Calibri"/>
              </a:rPr>
              <a:t>30 וְלָמָּה זֶּה מִסְתַּכְּנִים אֲנַחְנוּ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בְּכָל־שָׁעָה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554" y="1735941"/>
            <a:ext cx="8094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ea typeface="Calibri"/>
              </a:rPr>
              <a:t>מֵעִיד אֲנִי עָלַי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אִם־לֹא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מֵת אֲנִי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בְּכָל־יוֹם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וָיוֹם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703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151532</TotalTime>
  <Words>918</Words>
  <Application>Microsoft Office PowerPoint</Application>
  <PresentationFormat>‫הצגה על המסך (4:3)</PresentationFormat>
  <Paragraphs>81</Paragraphs>
  <Slides>24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התכונות שמיוחסות ליהודה איש קריות </vt:lpstr>
      <vt:lpstr>מצגת של PowerPoint</vt:lpstr>
      <vt:lpstr>מצגת של PowerPoint</vt:lpstr>
      <vt:lpstr>השטן משתלט על יהודה איש קריות: </vt:lpstr>
      <vt:lpstr>מצגת של PowerPoint</vt:lpstr>
      <vt:lpstr>השטן מפעיל את יהודה בזמן הסעודה</vt:lpstr>
      <vt:lpstr>מצגת של PowerPoint</vt:lpstr>
      <vt:lpstr>דברי האזהרה של ישוע לגבי המוסר אותו</vt:lpstr>
      <vt:lpstr>מצגת של PowerPoint</vt:lpstr>
      <vt:lpstr>כולנו מוזהרים לא לתת מקום לשטן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daniel</cp:lastModifiedBy>
  <cp:revision>1281</cp:revision>
  <dcterms:created xsi:type="dcterms:W3CDTF">2013-05-27T15:28:02Z</dcterms:created>
  <dcterms:modified xsi:type="dcterms:W3CDTF">2020-08-22T14:01:45Z</dcterms:modified>
</cp:coreProperties>
</file>