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830" r:id="rId2"/>
    <p:sldId id="822" r:id="rId3"/>
    <p:sldId id="832" r:id="rId4"/>
    <p:sldId id="831" r:id="rId5"/>
    <p:sldId id="833" r:id="rId6"/>
    <p:sldId id="849" r:id="rId7"/>
    <p:sldId id="843" r:id="rId8"/>
    <p:sldId id="844" r:id="rId9"/>
    <p:sldId id="834" r:id="rId10"/>
    <p:sldId id="835" r:id="rId11"/>
    <p:sldId id="836" r:id="rId12"/>
    <p:sldId id="837" r:id="rId13"/>
    <p:sldId id="838" r:id="rId14"/>
    <p:sldId id="839" r:id="rId15"/>
    <p:sldId id="840" r:id="rId16"/>
    <p:sldId id="845" r:id="rId17"/>
    <p:sldId id="851" r:id="rId18"/>
    <p:sldId id="846" r:id="rId19"/>
    <p:sldId id="847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13"/>
    <a:srgbClr val="760000"/>
    <a:srgbClr val="271137"/>
    <a:srgbClr val="A54E07"/>
    <a:srgbClr val="C8E6EE"/>
    <a:srgbClr val="EFECFA"/>
    <a:srgbClr val="DFF0F5"/>
    <a:srgbClr val="00642D"/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8756" autoAdjust="0"/>
    <p:restoredTop sz="86458" autoAdjust="0"/>
  </p:normalViewPr>
  <p:slideViewPr>
    <p:cSldViewPr>
      <p:cViewPr>
        <p:scale>
          <a:sx n="90" d="100"/>
          <a:sy n="90" d="100"/>
        </p:scale>
        <p:origin x="-3691" y="-1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89841E-1354-4D7E-BA56-E9CCE8737CD4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A1E47-A42F-40DA-B22D-5488A9A8DA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1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4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224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0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2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4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94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4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80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8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51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8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27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0D2F-0197-4BC8-AEEA-DE784EB77D92}" type="datetimeFigureOut">
              <a:rPr lang="he-IL" smtClean="0"/>
              <a:pPr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7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788024" y="4077072"/>
            <a:ext cx="936104" cy="17281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933056"/>
            <a:ext cx="130104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357396" y="4429224"/>
            <a:ext cx="1368152" cy="2420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10" y="260648"/>
            <a:ext cx="1418748" cy="329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142992"/>
            <a:ext cx="657870" cy="70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3284984"/>
            <a:ext cx="658813" cy="496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5621">
            <a:off x="4077414" y="-102266"/>
            <a:ext cx="65881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9918">
            <a:off x="4797398" y="1818499"/>
            <a:ext cx="558006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7460">
            <a:off x="4588394" y="2626334"/>
            <a:ext cx="817563" cy="950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211419"/>
            <a:ext cx="4130484" cy="702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מלבן 11"/>
          <p:cNvSpPr/>
          <p:nvPr/>
        </p:nvSpPr>
        <p:spPr>
          <a:xfrm rot="21394901">
            <a:off x="3556091" y="3933056"/>
            <a:ext cx="216024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92" y="3928537"/>
            <a:ext cx="419224" cy="264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074">
            <a:off x="1143895" y="4176969"/>
            <a:ext cx="420687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953" y="6356506"/>
            <a:ext cx="1023937" cy="439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</p:pic>
      <p:sp>
        <p:nvSpPr>
          <p:cNvPr id="13" name="מלבן 12"/>
          <p:cNvSpPr/>
          <p:nvPr/>
        </p:nvSpPr>
        <p:spPr>
          <a:xfrm rot="20248825">
            <a:off x="3537497" y="491974"/>
            <a:ext cx="266868" cy="14295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2693988"/>
            <a:ext cx="75565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66" y="2821781"/>
            <a:ext cx="75565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5466">
            <a:off x="3924190" y="133182"/>
            <a:ext cx="414337" cy="16567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139952" y="2832629"/>
            <a:ext cx="2229799" cy="830997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7030A0"/>
                </a:solidFill>
              </a:rPr>
              <a:t>חגור </a:t>
            </a:r>
            <a:r>
              <a:rPr lang="he-IL" sz="2400" b="1" dirty="0" err="1" smtClean="0">
                <a:solidFill>
                  <a:srgbClr val="7030A0"/>
                </a:solidFill>
              </a:rPr>
              <a:t>מתניים</a:t>
            </a:r>
            <a:r>
              <a:rPr lang="he-IL" sz="2400" b="1" dirty="0" smtClean="0">
                <a:solidFill>
                  <a:srgbClr val="7030A0"/>
                </a:solidFill>
              </a:rPr>
              <a:t> </a:t>
            </a:r>
            <a:r>
              <a:rPr lang="he-IL" sz="2400" b="1" dirty="0" smtClean="0">
                <a:solidFill>
                  <a:srgbClr val="C00000"/>
                </a:solidFill>
              </a:rPr>
              <a:t>באמת</a:t>
            </a:r>
            <a:endParaRPr lang="he-IL" sz="2400" dirty="0"/>
          </a:p>
        </p:txBody>
      </p:sp>
      <p:sp>
        <p:nvSpPr>
          <p:cNvPr id="19" name="מלבן 18"/>
          <p:cNvSpPr/>
          <p:nvPr/>
        </p:nvSpPr>
        <p:spPr>
          <a:xfrm rot="20833145">
            <a:off x="3563888" y="2831690"/>
            <a:ext cx="334639" cy="257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01" y="2836168"/>
            <a:ext cx="701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28710" y="1229851"/>
            <a:ext cx="1084654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7030A0"/>
                </a:solidFill>
              </a:rPr>
              <a:t>שריון </a:t>
            </a:r>
          </a:p>
          <a:p>
            <a:r>
              <a:rPr lang="he-IL" sz="2400" b="1" dirty="0" smtClean="0">
                <a:solidFill>
                  <a:srgbClr val="C00000"/>
                </a:solidFill>
              </a:rPr>
              <a:t>הצדק</a:t>
            </a:r>
            <a:endParaRPr lang="he-IL" sz="2400" dirty="0">
              <a:solidFill>
                <a:srgbClr val="C00000"/>
              </a:solidFill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45592">
            <a:off x="1197608" y="1659386"/>
            <a:ext cx="701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563888" y="4797152"/>
            <a:ext cx="23848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err="1" smtClean="0">
                <a:solidFill>
                  <a:srgbClr val="7030A0"/>
                </a:solidFill>
              </a:rPr>
              <a:t>מנועל</a:t>
            </a:r>
            <a:endParaRPr lang="he-IL" sz="2400" b="1" dirty="0" smtClean="0">
              <a:solidFill>
                <a:srgbClr val="7030A0"/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0000"/>
                </a:solidFill>
              </a:rPr>
              <a:t>לבשורת השלום</a:t>
            </a:r>
            <a:endParaRPr lang="he-IL" sz="2400" b="1" dirty="0">
              <a:solidFill>
                <a:srgbClr val="C00000"/>
              </a:solidFill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7605">
            <a:off x="3186529" y="5665609"/>
            <a:ext cx="701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-36512" y="2598003"/>
            <a:ext cx="117432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7030A0"/>
                </a:solidFill>
              </a:rPr>
              <a:t>מגן </a:t>
            </a:r>
            <a:r>
              <a:rPr lang="he-IL" sz="2400" b="1" dirty="0" smtClean="0">
                <a:solidFill>
                  <a:srgbClr val="C00000"/>
                </a:solidFill>
              </a:rPr>
              <a:t>האמונה</a:t>
            </a:r>
            <a:endParaRPr lang="he-IL" sz="2400" b="1" dirty="0">
              <a:solidFill>
                <a:srgbClr val="C00000"/>
              </a:solidFill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0354">
            <a:off x="673440" y="2888605"/>
            <a:ext cx="768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-252536" y="188640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7030A0"/>
                </a:solidFill>
              </a:rPr>
              <a:t>כובע </a:t>
            </a:r>
            <a:r>
              <a:rPr lang="he-IL" sz="2400" b="1" dirty="0" smtClean="0">
                <a:solidFill>
                  <a:srgbClr val="C00000"/>
                </a:solidFill>
              </a:rPr>
              <a:t>הישועה</a:t>
            </a:r>
            <a:endParaRPr lang="he-IL" sz="2400" b="1" dirty="0">
              <a:solidFill>
                <a:srgbClr val="C00000"/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549" y="437030"/>
            <a:ext cx="979870" cy="48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746800" y="3374990"/>
            <a:ext cx="1944216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rgbClr val="7030A0"/>
                </a:solidFill>
              </a:rPr>
              <a:t>עליו להצטייד </a:t>
            </a:r>
            <a:r>
              <a:rPr lang="he-IL" sz="3600" b="1" dirty="0" smtClean="0">
                <a:solidFill>
                  <a:srgbClr val="C00000"/>
                </a:solidFill>
              </a:rPr>
              <a:t>בכלי נשק רוחניים</a:t>
            </a:r>
            <a:r>
              <a:rPr lang="he-IL" sz="3600" b="1" dirty="0" smtClean="0"/>
              <a:t> </a:t>
            </a:r>
          </a:p>
          <a:p>
            <a:endParaRPr lang="he-IL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16216" y="404664"/>
            <a:ext cx="216024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 smtClean="0">
                <a:solidFill>
                  <a:srgbClr val="7030A0"/>
                </a:solidFill>
              </a:rPr>
              <a:t>כל מאמין הוא</a:t>
            </a:r>
            <a:r>
              <a:rPr lang="he-IL" sz="3600" b="1" dirty="0" smtClean="0">
                <a:solidFill>
                  <a:srgbClr val="C00000"/>
                </a:solidFill>
              </a:rPr>
              <a:t> חייל </a:t>
            </a:r>
            <a:r>
              <a:rPr lang="he-IL" sz="3600" b="1" dirty="0">
                <a:solidFill>
                  <a:srgbClr val="C00000"/>
                </a:solidFill>
              </a:rPr>
              <a:t>בצבא</a:t>
            </a:r>
          </a:p>
          <a:p>
            <a:pPr lvl="0"/>
            <a:r>
              <a:rPr lang="he-IL" sz="3600" b="1" dirty="0">
                <a:solidFill>
                  <a:srgbClr val="C00000"/>
                </a:solidFill>
              </a:rPr>
              <a:t>האדון</a:t>
            </a: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079505"/>
            <a:ext cx="34258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4499992" y="692696"/>
            <a:ext cx="16095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7030A0"/>
                </a:solidFill>
              </a:rPr>
              <a:t>חרב</a:t>
            </a:r>
            <a:r>
              <a:rPr lang="he-IL" sz="2400" b="1" dirty="0" smtClean="0"/>
              <a:t> </a:t>
            </a:r>
            <a:r>
              <a:rPr lang="he-IL" sz="2400" b="1" dirty="0" smtClean="0">
                <a:solidFill>
                  <a:srgbClr val="C00000"/>
                </a:solidFill>
              </a:rPr>
              <a:t>הרוח</a:t>
            </a:r>
            <a:endParaRPr lang="he-IL" sz="2400" b="1" dirty="0">
              <a:solidFill>
                <a:srgbClr val="C00000"/>
              </a:solidFill>
            </a:endParaRPr>
          </a:p>
        </p:txBody>
      </p:sp>
      <p:pic>
        <p:nvPicPr>
          <p:cNvPr id="54" name="Picture 2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7605">
            <a:off x="4004018" y="1036897"/>
            <a:ext cx="701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78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המשל מבוסס על הנאמר בתורה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pPr marL="0" indent="0">
              <a:lnSpc>
                <a:spcPts val="4800"/>
              </a:lnSpc>
              <a:spcAft>
                <a:spcPts val="1000"/>
              </a:spcAft>
              <a:buNone/>
            </a:pPr>
            <a:r>
              <a:rPr lang="he-IL" sz="3900" dirty="0" smtClean="0">
                <a:ea typeface="Calibri"/>
              </a:rPr>
              <a:t>3</a:t>
            </a:r>
            <a:r>
              <a:rPr lang="he-IL" sz="3900" dirty="0" smtClean="0">
                <a:solidFill>
                  <a:srgbClr val="C00000"/>
                </a:solidFill>
                <a:ea typeface="Calibri"/>
              </a:rPr>
              <a:t>לֹא </a:t>
            </a:r>
            <a:r>
              <a:rPr lang="he-IL" sz="3900" dirty="0" err="1">
                <a:solidFill>
                  <a:srgbClr val="C00000"/>
                </a:solidFill>
                <a:ea typeface="Calibri"/>
              </a:rPr>
              <a:t>יִהְיֶה־לְך</a:t>
            </a:r>
            <a:r>
              <a:rPr lang="he-IL" sz="3900" dirty="0">
                <a:solidFill>
                  <a:srgbClr val="C00000"/>
                </a:solidFill>
                <a:ea typeface="Calibri"/>
              </a:rPr>
              <a:t>ָ </a:t>
            </a:r>
            <a:r>
              <a:rPr lang="he-IL" sz="3900" dirty="0" err="1">
                <a:solidFill>
                  <a:srgbClr val="C00000"/>
                </a:solidFill>
                <a:ea typeface="Calibri"/>
              </a:rPr>
              <a:t>אֱלֹהִים</a:t>
            </a:r>
            <a:r>
              <a:rPr lang="he-IL" sz="3900" dirty="0">
                <a:solidFill>
                  <a:srgbClr val="C00000"/>
                </a:solidFill>
                <a:ea typeface="Calibri"/>
              </a:rPr>
              <a:t> אֲחֵרִים עַל־פָּנָיַ</a:t>
            </a:r>
            <a:r>
              <a:rPr lang="he-IL" sz="3900" dirty="0">
                <a:solidFill>
                  <a:srgbClr val="000000"/>
                </a:solidFill>
                <a:ea typeface="Calibri"/>
              </a:rPr>
              <a:t>׃</a:t>
            </a:r>
            <a:r>
              <a:rPr lang="en-US" sz="39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4</a:t>
            </a:r>
            <a:r>
              <a:rPr lang="en-US" sz="39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r>
              <a:rPr lang="he-IL" sz="3900" dirty="0">
                <a:solidFill>
                  <a:srgbClr val="000000"/>
                </a:solidFill>
                <a:ea typeface="Calibri"/>
              </a:rPr>
              <a:t>לֹא </a:t>
            </a:r>
            <a:r>
              <a:rPr lang="he-IL" sz="3900" dirty="0" smtClean="0">
                <a:solidFill>
                  <a:srgbClr val="000000"/>
                </a:solidFill>
                <a:ea typeface="Calibri"/>
              </a:rPr>
              <a:t>תַעֲשֶׂה לְךָ </a:t>
            </a:r>
            <a:r>
              <a:rPr lang="he-IL" sz="3900" dirty="0">
                <a:solidFill>
                  <a:srgbClr val="000000"/>
                </a:solidFill>
                <a:ea typeface="Calibri"/>
              </a:rPr>
              <a:t>פֶסֶל </a:t>
            </a:r>
            <a:r>
              <a:rPr lang="he-IL" sz="3900" dirty="0" err="1">
                <a:solidFill>
                  <a:srgbClr val="000000"/>
                </a:solidFill>
                <a:ea typeface="Calibri"/>
              </a:rPr>
              <a:t>וְכָל־תְּמוּנָה</a:t>
            </a:r>
            <a:r>
              <a:rPr lang="he-IL" sz="3900" dirty="0">
                <a:solidFill>
                  <a:srgbClr val="000000"/>
                </a:solidFill>
                <a:ea typeface="Calibri"/>
              </a:rPr>
              <a:t>, אֲשֶׁר בַּשָּׁמַיִם מִמַּעַל, וַאֲשֶׁר בָּאָרֶץ מִתָּחַת וַאֲשֶׁר בַּמַּיִם </a:t>
            </a:r>
            <a:r>
              <a:rPr lang="he-IL" sz="3900" dirty="0" smtClean="0">
                <a:solidFill>
                  <a:srgbClr val="000000"/>
                </a:solidFill>
                <a:ea typeface="Calibri"/>
              </a:rPr>
              <a:t>מִתַּחַת לָאָרֶץ</a:t>
            </a:r>
            <a:r>
              <a:rPr lang="he-IL" sz="3900" dirty="0">
                <a:solidFill>
                  <a:srgbClr val="000000"/>
                </a:solidFill>
                <a:ea typeface="Calibri"/>
              </a:rPr>
              <a:t>׃</a:t>
            </a:r>
            <a:r>
              <a:rPr lang="en-US" sz="39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5</a:t>
            </a:r>
            <a:r>
              <a:rPr lang="en-US" sz="39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r>
              <a:rPr lang="he-IL" sz="3900" dirty="0" err="1" smtClean="0">
                <a:solidFill>
                  <a:srgbClr val="000000"/>
                </a:solidFill>
                <a:ea typeface="Calibri"/>
              </a:rPr>
              <a:t>לֹא־תִשְׁתַּחְוֶה</a:t>
            </a:r>
            <a:r>
              <a:rPr lang="he-IL" sz="3900" dirty="0" smtClean="0">
                <a:solidFill>
                  <a:srgbClr val="000000"/>
                </a:solidFill>
                <a:ea typeface="Calibri"/>
              </a:rPr>
              <a:t> </a:t>
            </a:r>
            <a:r>
              <a:rPr lang="he-IL" sz="3900" dirty="0">
                <a:solidFill>
                  <a:srgbClr val="000000"/>
                </a:solidFill>
                <a:ea typeface="Calibri"/>
              </a:rPr>
              <a:t>לָהֶם וְלֹא תָעָבְדֵם כִּי אָנֹכִי יְהוָה </a:t>
            </a:r>
            <a:r>
              <a:rPr lang="he-IL" sz="3900" dirty="0" err="1">
                <a:solidFill>
                  <a:srgbClr val="000000"/>
                </a:solidFill>
                <a:ea typeface="Calibri"/>
              </a:rPr>
              <a:t>אֱלֹהֶיך</a:t>
            </a:r>
            <a:r>
              <a:rPr lang="he-IL" sz="3900" dirty="0">
                <a:solidFill>
                  <a:srgbClr val="000000"/>
                </a:solidFill>
                <a:ea typeface="Calibri"/>
              </a:rPr>
              <a:t>ָ </a:t>
            </a:r>
            <a:r>
              <a:rPr lang="he-IL" sz="3900" b="1" dirty="0">
                <a:solidFill>
                  <a:srgbClr val="C00000"/>
                </a:solidFill>
                <a:ea typeface="Calibri"/>
              </a:rPr>
              <a:t>אֵל קַנָּא, פֹּקֵד </a:t>
            </a:r>
            <a:r>
              <a:rPr lang="he-IL" sz="3900" b="1" dirty="0" err="1">
                <a:solidFill>
                  <a:srgbClr val="C00000"/>
                </a:solidFill>
                <a:ea typeface="Calibri"/>
              </a:rPr>
              <a:t>עֲוֹן</a:t>
            </a:r>
            <a:r>
              <a:rPr lang="he-IL" sz="39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900" b="1" dirty="0" err="1">
                <a:solidFill>
                  <a:srgbClr val="C00000"/>
                </a:solidFill>
                <a:ea typeface="Calibri"/>
              </a:rPr>
              <a:t>אָבֹת</a:t>
            </a:r>
            <a:r>
              <a:rPr lang="he-IL" sz="39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900" b="1" dirty="0" smtClean="0">
                <a:solidFill>
                  <a:srgbClr val="C00000"/>
                </a:solidFill>
                <a:ea typeface="Calibri"/>
              </a:rPr>
              <a:t>עַל בָּנִים </a:t>
            </a:r>
            <a:r>
              <a:rPr lang="he-IL" sz="3900" b="1" dirty="0" err="1">
                <a:solidFill>
                  <a:srgbClr val="C00000"/>
                </a:solidFill>
                <a:ea typeface="Calibri"/>
              </a:rPr>
              <a:t>עַל־שִׁלֵּשִׁים</a:t>
            </a:r>
            <a:r>
              <a:rPr lang="he-IL" sz="3900" b="1" dirty="0">
                <a:solidFill>
                  <a:srgbClr val="C00000"/>
                </a:solidFill>
                <a:ea typeface="Calibri"/>
              </a:rPr>
              <a:t> </a:t>
            </a:r>
            <a:r>
              <a:rPr lang="he-IL" sz="3900" b="1" dirty="0" smtClean="0">
                <a:solidFill>
                  <a:srgbClr val="C00000"/>
                </a:solidFill>
                <a:ea typeface="Calibri"/>
              </a:rPr>
              <a:t>וְעַל רִבֵּעִים </a:t>
            </a:r>
            <a:r>
              <a:rPr lang="he-IL" sz="3900" b="1" dirty="0">
                <a:solidFill>
                  <a:srgbClr val="C00000"/>
                </a:solidFill>
                <a:ea typeface="Calibri"/>
              </a:rPr>
              <a:t>לְשֹׂנְאָי</a:t>
            </a:r>
            <a:r>
              <a:rPr lang="he-IL" sz="3600" dirty="0">
                <a:solidFill>
                  <a:srgbClr val="000000"/>
                </a:solidFill>
                <a:ea typeface="Calibri"/>
              </a:rPr>
              <a:t>׃</a:t>
            </a:r>
            <a:r>
              <a:rPr lang="en-US" sz="3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6</a:t>
            </a:r>
            <a:r>
              <a:rPr lang="en-US" sz="3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 </a:t>
            </a:r>
            <a:r>
              <a:rPr lang="he-IL" sz="3600" dirty="0">
                <a:solidFill>
                  <a:srgbClr val="000000"/>
                </a:solidFill>
                <a:ea typeface="Calibri"/>
              </a:rPr>
              <a:t>וְעֹשֶׂה חֶסֶד לַאֲלָפִים לְאֹהֲבַי וּלְשֹׁמְרֵי </a:t>
            </a:r>
            <a:r>
              <a:rPr lang="he-IL" sz="3600" dirty="0" err="1">
                <a:solidFill>
                  <a:srgbClr val="000000"/>
                </a:solidFill>
                <a:ea typeface="Calibri"/>
              </a:rPr>
              <a:t>מִצְוֹתָי</a:t>
            </a:r>
            <a:r>
              <a:rPr lang="he-IL" sz="3600" dirty="0">
                <a:solidFill>
                  <a:srgbClr val="000000"/>
                </a:solidFill>
                <a:ea typeface="Calibri"/>
              </a:rPr>
              <a:t>׃</a:t>
            </a:r>
            <a:r>
              <a:rPr lang="he-IL" sz="3600" dirty="0">
                <a:ea typeface="Calibri"/>
              </a:rPr>
              <a:t> </a:t>
            </a:r>
            <a:r>
              <a:rPr lang="he-IL" sz="3600" dirty="0" smtClean="0">
                <a:ea typeface="Calibri"/>
              </a:rPr>
              <a:t>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</a:rPr>
              <a:t>שמות </a:t>
            </a:r>
            <a:r>
              <a:rPr lang="he-IL" sz="3600" b="1" dirty="0">
                <a:solidFill>
                  <a:srgbClr val="C00000"/>
                </a:solidFill>
                <a:ea typeface="Calibri"/>
              </a:rPr>
              <a:t>כ:  </a:t>
            </a:r>
            <a:r>
              <a:rPr lang="en-US" sz="3600" b="1" dirty="0">
                <a:solidFill>
                  <a:srgbClr val="C00000"/>
                </a:solidFill>
                <a:ea typeface="Calibri"/>
                <a:cs typeface="Arial"/>
              </a:rPr>
              <a:t>3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  <a:cs typeface="Arial"/>
              </a:rPr>
              <a:t>– 6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  <a:cs typeface="Arial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ea typeface="Calibri"/>
                <a:cs typeface="Arial"/>
              </a:rPr>
              <a:t> ; </a:t>
            </a:r>
            <a:r>
              <a:rPr lang="he-IL" sz="3600" b="1" dirty="0" smtClean="0">
                <a:solidFill>
                  <a:srgbClr val="C00000"/>
                </a:solidFill>
                <a:ea typeface="Calibri"/>
                <a:cs typeface="Arial"/>
              </a:rPr>
              <a:t> </a:t>
            </a:r>
            <a:r>
              <a:rPr lang="he-IL" sz="3600" b="1" dirty="0" smtClean="0">
                <a:solidFill>
                  <a:srgbClr val="7030A0"/>
                </a:solidFill>
                <a:ea typeface="Calibri"/>
                <a:cs typeface="Arial"/>
              </a:rPr>
              <a:t>דברים ה: </a:t>
            </a:r>
            <a:r>
              <a:rPr lang="en-US" sz="3600" b="1" dirty="0" smtClean="0">
                <a:solidFill>
                  <a:srgbClr val="7030A0"/>
                </a:solidFill>
                <a:ea typeface="Calibri"/>
                <a:cs typeface="Arial"/>
              </a:rPr>
              <a:t>7 - 10</a:t>
            </a:r>
            <a:endParaRPr lang="en-US" sz="3600" b="1" dirty="0">
              <a:solidFill>
                <a:srgbClr val="7030A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14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כל נפש תתוגמל לפי מעשיה בלבד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 20 הַנֶּפֶשׁ הַחֹטֵאת הִיא תָמוּת 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בֵּן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לֹא־יִשָּׂא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בַּעֲוֹן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הָאָב, וְאָב לֹא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יִשָּׂא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בַּעֲוֹן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הַבֵּן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, צִדְקַת הַצַּדִּיק עָלָיו תִּהְיֶה, </a:t>
            </a:r>
            <a:r>
              <a:rPr lang="he-IL" sz="3600" b="1" dirty="0" err="1">
                <a:solidFill>
                  <a:srgbClr val="000000"/>
                </a:solidFill>
                <a:latin typeface="Nachlieli CLM"/>
              </a:rPr>
              <a:t>וְרִשְׁעַת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 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הָרָשָׁע 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עָלָיו תִּהְיֶה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׃ </a:t>
            </a:r>
            <a:r>
              <a:rPr lang="he-IL" b="1" dirty="0" smtClean="0">
                <a:solidFill>
                  <a:srgbClr val="C00000"/>
                </a:solidFill>
              </a:rPr>
              <a:t>יחזקאל י"ח : 20</a:t>
            </a:r>
            <a:endParaRPr lang="he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בשוב רשע מחטאיו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b="1" dirty="0" smtClean="0">
                <a:solidFill>
                  <a:srgbClr val="000000"/>
                </a:solidFill>
                <a:latin typeface="Nachlieli CLM"/>
              </a:rPr>
              <a:t>21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 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וְהָרָשָׁע, כִּי יָשׁוּב </a:t>
            </a:r>
            <a:r>
              <a:rPr lang="he-IL" sz="3600" b="1" dirty="0" err="1" smtClean="0">
                <a:solidFill>
                  <a:srgbClr val="C00000"/>
                </a:solidFill>
                <a:latin typeface="Nachlieli CLM"/>
              </a:rPr>
              <a:t>מִכָּל־חַטֹּאתָיו</a:t>
            </a:r>
            <a:r>
              <a:rPr lang="he-IL" sz="3600" b="1" dirty="0" smtClean="0">
                <a:solidFill>
                  <a:srgbClr val="C00000"/>
                </a:solidFill>
                <a:latin typeface="Nachlieli CLM"/>
              </a:rPr>
              <a:t> 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אֲשֶׁר עָשָׂה, וְשָׁמַר </a:t>
            </a:r>
            <a:r>
              <a:rPr lang="he-IL" sz="3600" b="1" dirty="0" err="1">
                <a:solidFill>
                  <a:srgbClr val="000000"/>
                </a:solidFill>
                <a:latin typeface="Nachlieli CLM"/>
              </a:rPr>
              <a:t>אֶת־כָּל־חֻקוֹתַי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, וְעָשָׂה מִשְׁפָּט וּצְדָקָה חָיֹה יִחְיֶה לֹא יָמוּת׃ </a:t>
            </a:r>
            <a:r>
              <a:rPr lang="he-IL" b="1" dirty="0">
                <a:solidFill>
                  <a:srgbClr val="000000"/>
                </a:solidFill>
                <a:latin typeface="Nachlieli CLM"/>
              </a:rPr>
              <a:t>22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 </a:t>
            </a:r>
            <a:r>
              <a:rPr lang="he-IL" sz="3600" b="1" dirty="0" smtClean="0">
                <a:solidFill>
                  <a:srgbClr val="C00000"/>
                </a:solidFill>
                <a:latin typeface="Nachlieli CLM"/>
              </a:rPr>
              <a:t>כָּל פְּשָׁעָיו 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אֲשֶׁר עָשָׂה, לֹא יִזָּכְרוּ לוֹ 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בְּצִדְקָתוֹ 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אֲשֶׁר עָשָׂה 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יִחְיֶה׃ </a:t>
            </a:r>
            <a:endParaRPr lang="he-IL" sz="3600" b="1" dirty="0" smtClean="0">
              <a:solidFill>
                <a:srgbClr val="000000"/>
              </a:solidFill>
              <a:latin typeface="Nachlieli CLM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he-IL" b="1" dirty="0" smtClean="0">
                <a:solidFill>
                  <a:srgbClr val="000000"/>
                </a:solidFill>
                <a:latin typeface="Nachlieli CLM"/>
              </a:rPr>
              <a:t>23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 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הֶחָפֹץ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אֶחְפֹּץ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מוֹת רָשָׁע, נְאֻם אֲדֹנָי יְהוִה הֲלוֹא בְּשׁוּבוֹ מִדְּרָכָיו וְחָיָה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׃  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   </a:t>
            </a:r>
            <a:r>
              <a:rPr lang="he-IL" b="1" dirty="0" smtClean="0">
                <a:solidFill>
                  <a:srgbClr val="C00000"/>
                </a:solidFill>
                <a:latin typeface="Nachlieli CLM"/>
              </a:rPr>
              <a:t>יחזקאל </a:t>
            </a:r>
            <a:r>
              <a:rPr lang="he-IL" b="1" dirty="0">
                <a:solidFill>
                  <a:srgbClr val="C00000"/>
                </a:solidFill>
                <a:latin typeface="Nachlieli CLM"/>
              </a:rPr>
              <a:t>י"ח </a:t>
            </a:r>
            <a:r>
              <a:rPr lang="he-IL" b="1" dirty="0" smtClean="0">
                <a:solidFill>
                  <a:srgbClr val="C00000"/>
                </a:solidFill>
                <a:latin typeface="Nachlieli CLM"/>
              </a:rPr>
              <a:t>: </a:t>
            </a:r>
            <a:r>
              <a:rPr lang="en-US" sz="3000" b="1" dirty="0" smtClean="0">
                <a:solidFill>
                  <a:srgbClr val="C00000"/>
                </a:solidFill>
                <a:latin typeface="Nachlieli CLM"/>
              </a:rPr>
              <a:t>21 - 23</a:t>
            </a:r>
            <a:endParaRPr lang="he-IL" sz="3500" b="1" dirty="0"/>
          </a:p>
        </p:txBody>
      </p:sp>
    </p:spTree>
    <p:extLst>
      <p:ext uri="{BB962C8B-B14F-4D97-AF65-F5344CB8AC3E}">
        <p14:creationId xmlns:p14="http://schemas.microsoft.com/office/powerpoint/2010/main" val="399161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בשוב צדיק מצדקתו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 24 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וּבְשׁוּב צַדִּיק מִצִּדְקָתוֹ וְעָשָׂה עָוֶל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, כְּכֹל הַתּוֹעֵבוֹת </a:t>
            </a:r>
            <a:r>
              <a:rPr lang="he-IL" sz="3600" b="1" dirty="0" err="1">
                <a:solidFill>
                  <a:srgbClr val="000000"/>
                </a:solidFill>
                <a:latin typeface="Nachlieli CLM"/>
              </a:rPr>
              <a:t>אֲשֶׁר־עָשָׂה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 הָרָשָׁע יַעֲשֶׂה וָחָי </a:t>
            </a:r>
            <a:r>
              <a:rPr lang="he-IL" sz="3600" b="1" dirty="0" smtClean="0">
                <a:solidFill>
                  <a:srgbClr val="C00000"/>
                </a:solidFill>
                <a:latin typeface="Nachlieli CLM"/>
              </a:rPr>
              <a:t>כָּל </a:t>
            </a:r>
            <a:r>
              <a:rPr lang="he-IL" sz="3600" b="1" dirty="0" err="1" smtClean="0">
                <a:solidFill>
                  <a:srgbClr val="C00000"/>
                </a:solidFill>
                <a:latin typeface="Nachlieli CLM"/>
              </a:rPr>
              <a:t>צִדְקֹתָיו</a:t>
            </a:r>
            <a:r>
              <a:rPr lang="he-IL" sz="3600" b="1" dirty="0" smtClean="0">
                <a:solidFill>
                  <a:srgbClr val="C00000"/>
                </a:solidFill>
                <a:latin typeface="Nachlieli CLM"/>
              </a:rPr>
              <a:t>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אֲשֶׁר־עָשָׂה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לֹא תִזָּכַרְנָה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, בְּמַעֲלוֹ 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אֲשֶׁר מָעַל 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וּבְחַטָּאתוֹ </a:t>
            </a:r>
            <a:r>
              <a:rPr lang="he-IL" sz="3600" b="1" dirty="0" err="1">
                <a:solidFill>
                  <a:srgbClr val="000000"/>
                </a:solidFill>
                <a:latin typeface="Nachlieli CLM"/>
              </a:rPr>
              <a:t>אֲשֶׁר־חָטָא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 בָּם יָמוּת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׃     </a:t>
            </a:r>
            <a:r>
              <a:rPr lang="he-IL" sz="3600" b="1" dirty="0" smtClean="0">
                <a:solidFill>
                  <a:srgbClr val="C00000"/>
                </a:solidFill>
                <a:latin typeface="Nachlieli CLM"/>
              </a:rPr>
              <a:t>יחזקאל י"ח : 24</a:t>
            </a:r>
            <a:endParaRPr lang="he-IL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האחריות למה שקיבלנו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>
            <a:normAutofit/>
          </a:bodyPr>
          <a:lstStyle/>
          <a:p>
            <a:r>
              <a:rPr lang="he-IL" sz="3600" b="1" dirty="0"/>
              <a:t>29 כִּי </a:t>
            </a:r>
            <a:r>
              <a:rPr lang="he-IL" sz="3600" b="1" dirty="0" err="1"/>
              <a:t>כָל־אִיש</a:t>
            </a:r>
            <a:r>
              <a:rPr lang="he-IL" sz="3600" b="1" dirty="0"/>
              <a:t>ׁ </a:t>
            </a:r>
            <a:r>
              <a:rPr lang="he-IL" sz="3600" b="1" dirty="0">
                <a:solidFill>
                  <a:srgbClr val="C00000"/>
                </a:solidFill>
              </a:rPr>
              <a:t>אֲשֶׁר יֶשׁ־לוֹ </a:t>
            </a:r>
            <a:r>
              <a:rPr lang="he-IL" sz="3600" b="1" dirty="0" err="1">
                <a:solidFill>
                  <a:srgbClr val="7030A0"/>
                </a:solidFill>
              </a:rPr>
              <a:t>יִנָּתֶן</a:t>
            </a:r>
            <a:r>
              <a:rPr lang="he-IL" sz="3600" b="1" dirty="0">
                <a:solidFill>
                  <a:srgbClr val="7030A0"/>
                </a:solidFill>
              </a:rPr>
              <a:t> לוֹ וְנוֹסָף לוֹ </a:t>
            </a:r>
            <a:r>
              <a:rPr lang="he-IL" sz="3600" b="1" dirty="0"/>
              <a:t>עוֹד וְהָאִישׁ </a:t>
            </a:r>
            <a:r>
              <a:rPr lang="he-IL" sz="3600" b="1" dirty="0">
                <a:solidFill>
                  <a:srgbClr val="C00000"/>
                </a:solidFill>
              </a:rPr>
              <a:t>אֲשֶׁר </a:t>
            </a:r>
            <a:r>
              <a:rPr lang="he-IL" sz="3600" b="1" dirty="0" err="1">
                <a:solidFill>
                  <a:srgbClr val="C00000"/>
                </a:solidFill>
              </a:rPr>
              <a:t>אֵין־לו</a:t>
            </a:r>
            <a:r>
              <a:rPr lang="he-IL" sz="3600" b="1" dirty="0">
                <a:solidFill>
                  <a:srgbClr val="C00000"/>
                </a:solidFill>
              </a:rPr>
              <a:t>ֹ </a:t>
            </a:r>
            <a:r>
              <a:rPr lang="he-IL" sz="3600" b="1" dirty="0">
                <a:solidFill>
                  <a:srgbClr val="7030A0"/>
                </a:solidFill>
              </a:rPr>
              <a:t>גַּם אֵת </a:t>
            </a:r>
            <a:r>
              <a:rPr lang="he-IL" sz="3600" b="1" dirty="0" err="1">
                <a:solidFill>
                  <a:srgbClr val="7030A0"/>
                </a:solidFill>
              </a:rPr>
              <a:t>אֲשֶׁר־לו</a:t>
            </a:r>
            <a:r>
              <a:rPr lang="he-IL" sz="3600" b="1" dirty="0">
                <a:solidFill>
                  <a:srgbClr val="7030A0"/>
                </a:solidFill>
              </a:rPr>
              <a:t>ֹ </a:t>
            </a:r>
            <a:r>
              <a:rPr lang="he-IL" sz="3600" b="1" dirty="0" err="1">
                <a:solidFill>
                  <a:srgbClr val="7030A0"/>
                </a:solidFill>
              </a:rPr>
              <a:t>יֻקַּח</a:t>
            </a:r>
            <a:r>
              <a:rPr lang="he-IL" sz="3600" b="1" dirty="0">
                <a:solidFill>
                  <a:srgbClr val="7030A0"/>
                </a:solidFill>
              </a:rPr>
              <a:t> מִמֶּנּוּ</a:t>
            </a:r>
            <a:r>
              <a:rPr lang="he-IL" b="1" dirty="0" smtClean="0"/>
              <a:t>׃ </a:t>
            </a:r>
            <a:r>
              <a:rPr lang="he-IL" sz="2800" b="1" dirty="0" smtClean="0">
                <a:solidFill>
                  <a:srgbClr val="C00000"/>
                </a:solidFill>
              </a:rPr>
              <a:t>מתי כ"ה: </a:t>
            </a:r>
            <a:r>
              <a:rPr lang="he-IL" sz="2400" b="1" dirty="0" smtClean="0">
                <a:solidFill>
                  <a:srgbClr val="C00000"/>
                </a:solidFill>
              </a:rPr>
              <a:t>29</a:t>
            </a:r>
            <a:endParaRPr lang="he-IL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784" y="3789040"/>
            <a:ext cx="82809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rgbClr val="C00000"/>
                </a:solidFill>
              </a:rPr>
              <a:t>למה הכוונה בביטוי : יש לו   ובביטוי אין לו 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869160"/>
            <a:ext cx="83526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rgbClr val="002A13"/>
                </a:solidFill>
              </a:rPr>
              <a:t>במשל </a:t>
            </a:r>
            <a:r>
              <a:rPr lang="he-IL" sz="3600" b="1" dirty="0" smtClean="0">
                <a:solidFill>
                  <a:srgbClr val="C00000"/>
                </a:solidFill>
              </a:rPr>
              <a:t>הכוונה לרווח כספי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733256"/>
            <a:ext cx="83526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solidFill>
                  <a:srgbClr val="7030A0"/>
                </a:solidFill>
              </a:rPr>
              <a:t>ובנמשל </a:t>
            </a:r>
            <a:r>
              <a:rPr lang="he-IL" sz="3600" b="1" dirty="0">
                <a:solidFill>
                  <a:srgbClr val="C00000"/>
                </a:solidFill>
              </a:rPr>
              <a:t>לפרי רוחני </a:t>
            </a:r>
          </a:p>
        </p:txBody>
      </p:sp>
    </p:spTree>
    <p:extLst>
      <p:ext uri="{BB962C8B-B14F-4D97-AF65-F5344CB8AC3E}">
        <p14:creationId xmlns:p14="http://schemas.microsoft.com/office/powerpoint/2010/main" val="278183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600" b="1" dirty="0" err="1"/>
              <a:t>כָל־אִיש</a:t>
            </a:r>
            <a:r>
              <a:rPr lang="he-IL" sz="3600" b="1" dirty="0"/>
              <a:t>ׁ אֲשֶׁר </a:t>
            </a:r>
            <a:r>
              <a:rPr lang="he-IL" sz="4000" b="1" dirty="0" err="1">
                <a:solidFill>
                  <a:srgbClr val="C00000"/>
                </a:solidFill>
              </a:rPr>
              <a:t>נִתַּן־לו</a:t>
            </a:r>
            <a:r>
              <a:rPr lang="he-IL" sz="4000" b="1" dirty="0">
                <a:solidFill>
                  <a:srgbClr val="C00000"/>
                </a:solidFill>
              </a:rPr>
              <a:t>ֹ הַרְבֵּה </a:t>
            </a:r>
            <a:r>
              <a:rPr lang="he-IL" sz="3600" b="1" dirty="0"/>
              <a:t>דָּרוֹשׁ </a:t>
            </a:r>
            <a:r>
              <a:rPr lang="he-IL" sz="4000" b="1" dirty="0" err="1">
                <a:solidFill>
                  <a:srgbClr val="7030A0"/>
                </a:solidFill>
              </a:rPr>
              <a:t>יִדָּרֵש</a:t>
            </a:r>
            <a:r>
              <a:rPr lang="he-IL" sz="4000" b="1" dirty="0">
                <a:solidFill>
                  <a:srgbClr val="7030A0"/>
                </a:solidFill>
              </a:rPr>
              <a:t>ׁ מִמֶּנּוּ הַרְבֵּה</a:t>
            </a:r>
            <a:r>
              <a:rPr lang="he-IL" sz="3600" b="1" dirty="0"/>
              <a:t> וַאֲשֶׁר </a:t>
            </a:r>
            <a:r>
              <a:rPr lang="he-IL" sz="4000" b="1" dirty="0">
                <a:solidFill>
                  <a:srgbClr val="C00000"/>
                </a:solidFill>
              </a:rPr>
              <a:t>הִפְקִידוּ בְיָדוֹ הַרְבֵּה </a:t>
            </a:r>
            <a:r>
              <a:rPr lang="he-IL" sz="4000" b="1" dirty="0">
                <a:solidFill>
                  <a:srgbClr val="7030A0"/>
                </a:solidFill>
              </a:rPr>
              <a:t>יִשְׁאֲלוּ מֵאִתּוֹ יוֹתֵר</a:t>
            </a:r>
            <a:r>
              <a:rPr lang="he-IL" sz="3600" b="1" dirty="0"/>
              <a:t>׃ </a:t>
            </a:r>
            <a:r>
              <a:rPr lang="he-IL" sz="3600" b="1" dirty="0" smtClean="0"/>
              <a:t> </a:t>
            </a:r>
            <a:r>
              <a:rPr lang="he-IL" b="1" dirty="0" smtClean="0">
                <a:solidFill>
                  <a:srgbClr val="C00000"/>
                </a:solidFill>
              </a:rPr>
              <a:t>לוקס י"ב: </a:t>
            </a:r>
            <a:r>
              <a:rPr lang="he-IL" sz="2800" b="1" dirty="0" smtClean="0">
                <a:solidFill>
                  <a:srgbClr val="C00000"/>
                </a:solidFill>
              </a:rPr>
              <a:t>48</a:t>
            </a:r>
            <a:endParaRPr lang="he-I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ראשונים שיהיו אחרונים ואחרונים   שיהיו ראשונים</a:t>
            </a:r>
            <a:br>
              <a:rPr lang="he-IL" b="1" u="sng" dirty="0" smtClean="0">
                <a:solidFill>
                  <a:srgbClr val="C00000"/>
                </a:solidFill>
                <a:cs typeface="+mn-cs"/>
              </a:rPr>
            </a:b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he-IL" sz="3600" b="1" dirty="0">
                <a:solidFill>
                  <a:prstClr val="black"/>
                </a:solidFill>
                <a:latin typeface="Hadasim CLM"/>
              </a:rPr>
              <a:t>29 </a:t>
            </a:r>
            <a:r>
              <a:rPr lang="he-IL" sz="3600" b="1" dirty="0" err="1">
                <a:solidFill>
                  <a:prstClr val="black"/>
                </a:solidFill>
                <a:latin typeface="Hadasim CLM"/>
              </a:rPr>
              <a:t>וְכָל־אִיש</a:t>
            </a:r>
            <a:r>
              <a:rPr lang="he-IL" sz="3600" b="1" dirty="0">
                <a:solidFill>
                  <a:prstClr val="black"/>
                </a:solidFill>
                <a:latin typeface="Hadasim CLM"/>
              </a:rPr>
              <a:t>ׁ אֲשֶׁר עָזַב בָּתִּים וְאַחִים וַאֲחָיוֹת וְאָב וָאֵם וְאֵשֶׁת וּבָנִים וְשָׂדוֹת לְמַעַן שְׁמִי הוּא </a:t>
            </a:r>
            <a:r>
              <a:rPr lang="he-IL" sz="3600" b="1" dirty="0" err="1">
                <a:solidFill>
                  <a:prstClr val="black"/>
                </a:solidFill>
                <a:latin typeface="Hadasim CLM"/>
              </a:rPr>
              <a:t>יִקַּח</a:t>
            </a:r>
            <a:r>
              <a:rPr lang="he-IL" sz="3600" b="1" dirty="0">
                <a:solidFill>
                  <a:prstClr val="black"/>
                </a:solidFill>
                <a:latin typeface="Hadasim CLM"/>
              </a:rPr>
              <a:t> מֵאָה שְׁעָרִים וְחַיֵּי עוֹלָם יִירָשׁ׃ 30 וְאוּלָם </a:t>
            </a:r>
            <a:r>
              <a:rPr lang="he-IL" sz="3600" b="1" dirty="0">
                <a:solidFill>
                  <a:srgbClr val="C00000"/>
                </a:solidFill>
                <a:latin typeface="Hadasim CLM"/>
              </a:rPr>
              <a:t>רַבִּים מִן הָרִאשׁוֹנִים יִהְיוּ אַחֲרוֹנִים וּמִן הָאַחֲרוֹנִים רִאשׁוֹנִים׃ </a:t>
            </a:r>
            <a:r>
              <a:rPr lang="he-IL" sz="3600" b="1" dirty="0" smtClean="0">
                <a:solidFill>
                  <a:srgbClr val="C00000"/>
                </a:solidFill>
                <a:latin typeface="Hadasim CLM"/>
              </a:rPr>
              <a:t>מ</a:t>
            </a:r>
            <a:r>
              <a:rPr lang="he-IL" b="1" dirty="0" smtClean="0">
                <a:solidFill>
                  <a:srgbClr val="C00000"/>
                </a:solidFill>
              </a:rPr>
              <a:t>תי</a:t>
            </a:r>
            <a:r>
              <a:rPr lang="he-IL" b="1" dirty="0" smtClean="0">
                <a:solidFill>
                  <a:prstClr val="black"/>
                </a:solidFill>
              </a:rPr>
              <a:t> </a:t>
            </a:r>
            <a:r>
              <a:rPr lang="he-IL" b="1" dirty="0">
                <a:solidFill>
                  <a:srgbClr val="C00000"/>
                </a:solidFill>
              </a:rPr>
              <a:t>י"ט: </a:t>
            </a:r>
            <a:r>
              <a:rPr lang="en-US" b="1" dirty="0">
                <a:solidFill>
                  <a:srgbClr val="C00000"/>
                </a:solidFill>
              </a:rPr>
              <a:t>29 – 30</a:t>
            </a:r>
            <a:r>
              <a:rPr lang="he-IL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82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874192"/>
            <a:ext cx="828092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4000" b="1" dirty="0" smtClean="0">
                <a:solidFill>
                  <a:srgbClr val="C00000"/>
                </a:solidFill>
              </a:rPr>
              <a:t>השכר הנצחי שלנו תלוי </a:t>
            </a:r>
            <a:r>
              <a:rPr lang="he-IL" sz="3600" b="1" dirty="0" smtClean="0">
                <a:solidFill>
                  <a:srgbClr val="C00000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e-IL" sz="4800" b="1" dirty="0" smtClean="0">
                <a:solidFill>
                  <a:srgbClr val="7030A0"/>
                </a:solidFill>
              </a:rPr>
              <a:t>במידת הנאמנות שלנו</a:t>
            </a:r>
            <a:endParaRPr lang="he-IL" sz="48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533" y="3140968"/>
            <a:ext cx="8322344" cy="9015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50000"/>
              </a:lnSpc>
            </a:pPr>
            <a:r>
              <a:rPr lang="he-IL" sz="3600" b="1" dirty="0" smtClean="0">
                <a:solidFill>
                  <a:srgbClr val="C00000"/>
                </a:solidFill>
              </a:rPr>
              <a:t>ולא:  </a:t>
            </a:r>
            <a:r>
              <a:rPr lang="he-IL" sz="4000" b="1" dirty="0">
                <a:solidFill>
                  <a:srgbClr val="C00000"/>
                </a:solidFill>
              </a:rPr>
              <a:t>בעיתוי שהגענו </a:t>
            </a:r>
            <a:r>
              <a:rPr lang="he-IL" sz="4000" b="1" dirty="0" smtClean="0">
                <a:solidFill>
                  <a:srgbClr val="C00000"/>
                </a:solidFill>
              </a:rPr>
              <a:t>לאמונה</a:t>
            </a:r>
            <a:endParaRPr lang="he-IL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4696558"/>
            <a:ext cx="7632848" cy="9015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50000"/>
              </a:lnSpc>
            </a:pPr>
            <a:r>
              <a:rPr lang="he-IL" sz="3600" b="1" dirty="0">
                <a:solidFill>
                  <a:srgbClr val="C00000"/>
                </a:solidFill>
              </a:rPr>
              <a:t>או </a:t>
            </a:r>
            <a:r>
              <a:rPr lang="he-IL" sz="3600" b="1" dirty="0" smtClean="0">
                <a:solidFill>
                  <a:srgbClr val="C00000"/>
                </a:solidFill>
              </a:rPr>
              <a:t>:  </a:t>
            </a:r>
            <a:r>
              <a:rPr lang="he-IL" sz="4000" b="1" dirty="0" smtClean="0">
                <a:solidFill>
                  <a:srgbClr val="C00000"/>
                </a:solidFill>
              </a:rPr>
              <a:t>במשך </a:t>
            </a:r>
            <a:r>
              <a:rPr lang="he-IL" sz="4000" b="1" dirty="0">
                <a:solidFill>
                  <a:srgbClr val="C00000"/>
                </a:solidFill>
              </a:rPr>
              <a:t>הזמן שאנו מאמינים.</a:t>
            </a:r>
          </a:p>
        </p:txBody>
      </p:sp>
    </p:spTree>
    <p:extLst>
      <p:ext uri="{BB962C8B-B14F-4D97-AF65-F5344CB8AC3E}">
        <p14:creationId xmlns:p14="http://schemas.microsoft.com/office/powerpoint/2010/main" val="26116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ישועתנו תוצאה של חסד אלוהים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33843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600" b="1" dirty="0"/>
              <a:t> 8 </a:t>
            </a:r>
            <a:r>
              <a:rPr lang="he-IL" sz="3600" b="1" dirty="0" err="1"/>
              <a:t>כִּי־</a:t>
            </a:r>
            <a:r>
              <a:rPr lang="he-IL" sz="3600" b="1" dirty="0" err="1">
                <a:solidFill>
                  <a:srgbClr val="C00000"/>
                </a:solidFill>
              </a:rPr>
              <a:t>בַחֶסֶד</a:t>
            </a:r>
            <a:r>
              <a:rPr lang="he-IL" sz="3600" b="1" dirty="0">
                <a:solidFill>
                  <a:srgbClr val="C00000"/>
                </a:solidFill>
              </a:rPr>
              <a:t> נוֹשַׁעְתֶּם </a:t>
            </a:r>
            <a:r>
              <a:rPr lang="he-IL" sz="3600" b="1" dirty="0" err="1">
                <a:solidFill>
                  <a:srgbClr val="C00000"/>
                </a:solidFill>
              </a:rPr>
              <a:t>עַל־יְדֵי</a:t>
            </a:r>
            <a:r>
              <a:rPr lang="he-IL" sz="3600" b="1" dirty="0">
                <a:solidFill>
                  <a:srgbClr val="C00000"/>
                </a:solidFill>
              </a:rPr>
              <a:t> הָאֱמוּנָה </a:t>
            </a:r>
            <a:r>
              <a:rPr lang="he-IL" sz="3600" b="1" dirty="0"/>
              <a:t>וְלֹא מִיֶּדְכֶם </a:t>
            </a:r>
            <a:r>
              <a:rPr lang="he-IL" sz="3600" b="1" dirty="0" err="1"/>
              <a:t>הָיְתָה</a:t>
            </a:r>
            <a:r>
              <a:rPr lang="he-IL" sz="3600" b="1" dirty="0"/>
              <a:t> זֹּאת </a:t>
            </a:r>
            <a:r>
              <a:rPr lang="he-IL" sz="3600" b="1" dirty="0" err="1"/>
              <a:t>כִּי־</a:t>
            </a:r>
            <a:r>
              <a:rPr lang="he-IL" sz="3600" b="1" dirty="0" err="1">
                <a:solidFill>
                  <a:srgbClr val="C00000"/>
                </a:solidFill>
              </a:rPr>
              <a:t>מַתַּת</a:t>
            </a: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 err="1">
                <a:solidFill>
                  <a:srgbClr val="C00000"/>
                </a:solidFill>
              </a:rPr>
              <a:t>אֱלֹהִים</a:t>
            </a:r>
            <a:r>
              <a:rPr lang="he-IL" sz="3600" b="1" dirty="0">
                <a:solidFill>
                  <a:srgbClr val="C00000"/>
                </a:solidFill>
              </a:rPr>
              <a:t> הִיא</a:t>
            </a:r>
            <a:r>
              <a:rPr lang="he-IL" sz="3600" b="1" dirty="0"/>
              <a:t>׃  9 </a:t>
            </a:r>
            <a:r>
              <a:rPr lang="he-IL" sz="3600" b="1" dirty="0">
                <a:solidFill>
                  <a:srgbClr val="C00000"/>
                </a:solidFill>
              </a:rPr>
              <a:t>לֹא מִתּוֹךְ הַמַּעֲשִׂים </a:t>
            </a:r>
            <a:r>
              <a:rPr lang="he-IL" sz="3600" b="1" dirty="0">
                <a:solidFill>
                  <a:srgbClr val="7030A0"/>
                </a:solidFill>
              </a:rPr>
              <a:t>שֶׁלֹּא יִתְהַלֵּל אִישׁ</a:t>
            </a:r>
            <a:r>
              <a:rPr lang="he-IL" sz="3600" b="1" dirty="0" smtClean="0"/>
              <a:t>׃              </a:t>
            </a:r>
            <a:r>
              <a:rPr lang="he-IL" sz="3600" b="1" dirty="0" smtClean="0">
                <a:solidFill>
                  <a:srgbClr val="C00000"/>
                </a:solidFill>
              </a:rPr>
              <a:t>אפסיים ב:  </a:t>
            </a:r>
            <a:r>
              <a:rPr lang="en-US" sz="3600" b="1" dirty="0" smtClean="0">
                <a:solidFill>
                  <a:srgbClr val="C00000"/>
                </a:solidFill>
              </a:rPr>
              <a:t>8 - 9</a:t>
            </a:r>
            <a:endParaRPr lang="he-IL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התחושה הפנימית שמאפיינת מאמין אמתי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3600" b="1" dirty="0"/>
              <a:t> </a:t>
            </a:r>
            <a:r>
              <a:rPr lang="he-IL" b="1" dirty="0"/>
              <a:t>10</a:t>
            </a:r>
            <a:r>
              <a:rPr lang="he-IL" sz="3600" b="1" dirty="0"/>
              <a:t> כָּכָה </a:t>
            </a:r>
            <a:r>
              <a:rPr lang="he-IL" sz="3600" b="1" dirty="0" err="1"/>
              <a:t>גַם־אַתֶּם</a:t>
            </a:r>
            <a:r>
              <a:rPr lang="he-IL" sz="3600" b="1" dirty="0"/>
              <a:t> אַחֲרֵי </a:t>
            </a:r>
            <a:r>
              <a:rPr lang="he-IL" sz="3600" b="1" dirty="0" err="1"/>
              <a:t>עֲשׂוֹתְכֶם</a:t>
            </a:r>
            <a:r>
              <a:rPr lang="he-IL" sz="3600" b="1" dirty="0"/>
              <a:t> </a:t>
            </a:r>
            <a:r>
              <a:rPr lang="he-IL" sz="3600" b="1" dirty="0" smtClean="0"/>
              <a:t>אֶת כָּל אֲשֶׁר </a:t>
            </a:r>
            <a:r>
              <a:rPr lang="he-IL" sz="3600" b="1" dirty="0" err="1"/>
              <a:t>צֻוֵּיתֶם</a:t>
            </a:r>
            <a:r>
              <a:rPr lang="he-IL" sz="3600" b="1" dirty="0"/>
              <a:t> אִמְרוּ </a:t>
            </a:r>
            <a:r>
              <a:rPr lang="he-IL" sz="3600" b="1" dirty="0">
                <a:solidFill>
                  <a:srgbClr val="C00000"/>
                </a:solidFill>
              </a:rPr>
              <a:t>עֲבָדִים </a:t>
            </a:r>
            <a:r>
              <a:rPr lang="he-IL" sz="3600" b="1" dirty="0" err="1">
                <a:solidFill>
                  <a:srgbClr val="C00000"/>
                </a:solidFill>
              </a:rPr>
              <a:t>אֵין־מוֹעִיל</a:t>
            </a:r>
            <a:r>
              <a:rPr lang="he-IL" sz="3600" b="1" dirty="0">
                <a:solidFill>
                  <a:srgbClr val="C00000"/>
                </a:solidFill>
              </a:rPr>
              <a:t> בָּם אֲנָחְנוּ </a:t>
            </a:r>
            <a:r>
              <a:rPr lang="he-IL" sz="3600" b="1" dirty="0"/>
              <a:t>כִּי </a:t>
            </a:r>
            <a:r>
              <a:rPr lang="he-IL" sz="3600" b="1" dirty="0">
                <a:solidFill>
                  <a:srgbClr val="C00000"/>
                </a:solidFill>
              </a:rPr>
              <a:t>רַק </a:t>
            </a:r>
            <a:r>
              <a:rPr lang="he-IL" sz="3600" b="1" dirty="0" err="1">
                <a:solidFill>
                  <a:srgbClr val="C00000"/>
                </a:solidFill>
              </a:rPr>
              <a:t>אֶת־הַמֻּטָּל</a:t>
            </a:r>
            <a:r>
              <a:rPr lang="he-IL" sz="3600" b="1" dirty="0">
                <a:solidFill>
                  <a:srgbClr val="C00000"/>
                </a:solidFill>
              </a:rPr>
              <a:t> עָלֵינוּ לַעֲשׂוֹת עָשִׂינוּ</a:t>
            </a:r>
            <a:r>
              <a:rPr lang="he-IL" sz="3600" b="1" dirty="0"/>
              <a:t>׃ </a:t>
            </a:r>
            <a:r>
              <a:rPr lang="he-IL" sz="3600" b="1" dirty="0" smtClean="0"/>
              <a:t>         </a:t>
            </a:r>
            <a:r>
              <a:rPr lang="he-IL" b="1" dirty="0" smtClean="0">
                <a:solidFill>
                  <a:srgbClr val="C00000"/>
                </a:solidFill>
              </a:rPr>
              <a:t>לוקס י"ז : </a:t>
            </a:r>
            <a:r>
              <a:rPr lang="he-IL" sz="2800" b="1" dirty="0" smtClean="0">
                <a:solidFill>
                  <a:srgbClr val="C00000"/>
                </a:solidFill>
              </a:rPr>
              <a:t>10</a:t>
            </a:r>
            <a:endParaRPr lang="he-I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6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988840"/>
            <a:ext cx="8640960" cy="4176464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sz="3600" b="1" dirty="0"/>
              <a:t>1 וְהָיָ֗ה </a:t>
            </a:r>
            <a:r>
              <a:rPr lang="he-IL" sz="3600" b="1" dirty="0" smtClean="0">
                <a:solidFill>
                  <a:srgbClr val="C00000"/>
                </a:solidFill>
              </a:rPr>
              <a:t>אִם </a:t>
            </a:r>
            <a:r>
              <a:rPr lang="he-IL" sz="4400" b="1" dirty="0" smtClean="0">
                <a:solidFill>
                  <a:srgbClr val="7030A0"/>
                </a:solidFill>
              </a:rPr>
              <a:t>שָׁמ֤וֹעַ </a:t>
            </a:r>
            <a:r>
              <a:rPr lang="he-IL" sz="4400" b="1" dirty="0">
                <a:solidFill>
                  <a:srgbClr val="7030A0"/>
                </a:solidFill>
              </a:rPr>
              <a:t>תִּשְׁמַע֙ </a:t>
            </a:r>
            <a:r>
              <a:rPr lang="he-IL" sz="3600" b="1" dirty="0">
                <a:solidFill>
                  <a:srgbClr val="C00000"/>
                </a:solidFill>
              </a:rPr>
              <a:t>בְּקוֹל֙ יְהוָ֣ה </a:t>
            </a:r>
            <a:r>
              <a:rPr lang="he-IL" sz="3600" b="1" dirty="0" err="1">
                <a:solidFill>
                  <a:srgbClr val="C00000"/>
                </a:solidFill>
              </a:rPr>
              <a:t>אֱלֹהֶ֔יך</a:t>
            </a:r>
            <a:r>
              <a:rPr lang="he-IL" sz="3600" b="1" dirty="0">
                <a:solidFill>
                  <a:srgbClr val="C00000"/>
                </a:solidFill>
              </a:rPr>
              <a:t>ָ לִשְׁמֹ֤ר לַעֲשׂוֹת֙ </a:t>
            </a:r>
            <a:r>
              <a:rPr lang="he-IL" sz="3600" b="1" dirty="0" err="1">
                <a:solidFill>
                  <a:srgbClr val="C00000"/>
                </a:solidFill>
              </a:rPr>
              <a:t>אֶת־כָּל־מִצְוֺתָ֔יו</a:t>
            </a: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/>
              <a:t>אֲשֶׁ֛ר אָנֹכִ֥י </a:t>
            </a:r>
            <a:r>
              <a:rPr lang="he-IL" sz="3600" b="1" dirty="0" err="1"/>
              <a:t>מְצַוְּך</a:t>
            </a:r>
            <a:r>
              <a:rPr lang="he-IL" sz="3600" b="1" dirty="0"/>
              <a:t>ָ֖ </a:t>
            </a:r>
            <a:r>
              <a:rPr lang="he-IL" sz="3600" b="1" dirty="0" smtClean="0"/>
              <a:t>הַיּ֑וֹם...   </a:t>
            </a:r>
            <a:r>
              <a:rPr lang="he-IL" sz="3600" b="1" dirty="0"/>
              <a:t>2 </a:t>
            </a:r>
            <a:r>
              <a:rPr lang="he-IL" sz="3600" b="1" dirty="0">
                <a:solidFill>
                  <a:srgbClr val="C00000"/>
                </a:solidFill>
              </a:rPr>
              <a:t>וּבָ֧אוּ עָלֶ֛יךָ </a:t>
            </a:r>
            <a:r>
              <a:rPr lang="he-IL" sz="4400" b="1" dirty="0" smtClean="0">
                <a:solidFill>
                  <a:srgbClr val="7030A0"/>
                </a:solidFill>
              </a:rPr>
              <a:t>כָּל הַבְּרָכ֥וֹת </a:t>
            </a:r>
            <a:r>
              <a:rPr lang="he-IL" sz="3600" b="1" dirty="0">
                <a:solidFill>
                  <a:srgbClr val="C00000"/>
                </a:solidFill>
              </a:rPr>
              <a:t>הָאֵ֖לֶּה </a:t>
            </a:r>
            <a:r>
              <a:rPr lang="he-IL" sz="3600" b="1" dirty="0"/>
              <a:t>וְהִשִּׂיגֻ֑ךָ </a:t>
            </a:r>
            <a:r>
              <a:rPr lang="he-IL" sz="3600" b="1" dirty="0">
                <a:solidFill>
                  <a:srgbClr val="C00000"/>
                </a:solidFill>
              </a:rPr>
              <a:t>כִּ֣י תִשְׁמַ֔ע בְּק֖וֹל יְהוָ֥ה </a:t>
            </a:r>
            <a:r>
              <a:rPr lang="he-IL" sz="3600" b="1" dirty="0" err="1">
                <a:solidFill>
                  <a:srgbClr val="C00000"/>
                </a:solidFill>
              </a:rPr>
              <a:t>אֱלֹהֶֽיך</a:t>
            </a:r>
            <a:r>
              <a:rPr lang="he-IL" sz="3600" b="1" dirty="0">
                <a:solidFill>
                  <a:srgbClr val="C00000"/>
                </a:solidFill>
              </a:rPr>
              <a:t>ָ</a:t>
            </a:r>
            <a:r>
              <a:rPr lang="he-IL" sz="3600" b="1" dirty="0"/>
              <a:t>׃                                  </a:t>
            </a:r>
            <a:r>
              <a:rPr lang="he-IL" b="1" dirty="0" smtClean="0">
                <a:solidFill>
                  <a:srgbClr val="C00000"/>
                </a:solidFill>
                <a:ea typeface="Calibri"/>
              </a:rPr>
              <a:t>דברים כ"ח : </a:t>
            </a:r>
            <a:r>
              <a:rPr lang="en-US" b="1" dirty="0" smtClean="0">
                <a:solidFill>
                  <a:srgbClr val="C00000"/>
                </a:solidFill>
                <a:ea typeface="Calibri"/>
              </a:rPr>
              <a:t>1 - 2</a:t>
            </a:r>
            <a:endParaRPr lang="en-US" dirty="0">
              <a:solidFill>
                <a:srgbClr val="C00000"/>
              </a:solidFill>
              <a:ea typeface="Calibri"/>
              <a:cs typeface="Arial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he-IL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260648"/>
            <a:ext cx="7920880" cy="8103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 smtClean="0">
                <a:solidFill>
                  <a:srgbClr val="C00000"/>
                </a:solidFill>
                <a:ea typeface="Calibri"/>
              </a:rPr>
              <a:t>כלי הנשק : " </a:t>
            </a:r>
            <a:r>
              <a:rPr lang="he-IL" sz="4400" b="1" u="sng" dirty="0" smtClean="0">
                <a:solidFill>
                  <a:srgbClr val="C00000"/>
                </a:solidFill>
                <a:ea typeface="Calibri"/>
              </a:rPr>
              <a:t>שריון הצדק "</a:t>
            </a:r>
            <a:r>
              <a:rPr lang="he-IL" sz="4000" b="1" u="sng" dirty="0" smtClean="0">
                <a:solidFill>
                  <a:srgbClr val="C00000"/>
                </a:solidFill>
                <a:ea typeface="Calibri"/>
              </a:rPr>
              <a:t> </a:t>
            </a:r>
            <a:endParaRPr lang="en-US" sz="3600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1196752"/>
            <a:ext cx="48965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/>
              <a:t>מהו הצדק של אלוהים</a:t>
            </a:r>
            <a:r>
              <a:rPr lang="he-IL" sz="3200" b="1" dirty="0" smtClean="0"/>
              <a:t>?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40374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רשימת הברכות פסוקים:  </a:t>
            </a:r>
            <a:r>
              <a:rPr lang="en-US" b="1" u="sng" dirty="0" smtClean="0">
                <a:solidFill>
                  <a:srgbClr val="C00000"/>
                </a:solidFill>
                <a:cs typeface="+mn-cs"/>
              </a:rPr>
              <a:t>3 - 13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he-IL" b="1" dirty="0" smtClean="0">
                <a:solidFill>
                  <a:srgbClr val="C00000"/>
                </a:solidFill>
              </a:rPr>
              <a:t>•  מתוארת ב – 11 פסוקים.</a:t>
            </a:r>
            <a:endParaRPr lang="he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824536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sz="3600" b="1" dirty="0"/>
              <a:t>15 וְהָיָ֗ה </a:t>
            </a:r>
            <a:r>
              <a:rPr lang="he-IL" sz="3600" b="1" dirty="0" smtClean="0">
                <a:solidFill>
                  <a:srgbClr val="C00000"/>
                </a:solidFill>
              </a:rPr>
              <a:t>אִם </a:t>
            </a:r>
            <a:r>
              <a:rPr lang="he-IL" sz="4400" b="1" dirty="0" smtClean="0">
                <a:solidFill>
                  <a:srgbClr val="7030A0"/>
                </a:solidFill>
              </a:rPr>
              <a:t>לֹ֤א </a:t>
            </a:r>
            <a:r>
              <a:rPr lang="he-IL" sz="4400" b="1" dirty="0">
                <a:solidFill>
                  <a:srgbClr val="7030A0"/>
                </a:solidFill>
              </a:rPr>
              <a:t>תִשְׁמַע֙ </a:t>
            </a:r>
            <a:r>
              <a:rPr lang="he-IL" sz="3600" b="1" dirty="0">
                <a:solidFill>
                  <a:srgbClr val="C00000"/>
                </a:solidFill>
              </a:rPr>
              <a:t>בְּקוֹל֙ יְהוָ֣ה </a:t>
            </a:r>
            <a:r>
              <a:rPr lang="he-IL" sz="3600" b="1" dirty="0" err="1">
                <a:solidFill>
                  <a:srgbClr val="C00000"/>
                </a:solidFill>
              </a:rPr>
              <a:t>אֱלֹהֶ֔יך</a:t>
            </a:r>
            <a:r>
              <a:rPr lang="he-IL" sz="3600" b="1" dirty="0">
                <a:solidFill>
                  <a:srgbClr val="C00000"/>
                </a:solidFill>
              </a:rPr>
              <a:t>ָ לִשְׁמֹ֤ר לַעֲשׂוֹת֙ </a:t>
            </a:r>
            <a:r>
              <a:rPr lang="he-IL" sz="3600" b="1" dirty="0" err="1">
                <a:solidFill>
                  <a:srgbClr val="C00000"/>
                </a:solidFill>
              </a:rPr>
              <a:t>אֶת־כָּל־מִצְוֺתָ֣יו</a:t>
            </a: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 err="1">
                <a:solidFill>
                  <a:srgbClr val="C00000"/>
                </a:solidFill>
              </a:rPr>
              <a:t>וְחֻקֹּתָ֔יו</a:t>
            </a: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/>
              <a:t>אֲשֶׁ֛ר אָנֹכִ֥י </a:t>
            </a:r>
            <a:r>
              <a:rPr lang="he-IL" sz="3600" b="1" dirty="0" err="1"/>
              <a:t>מְצַוְּך</a:t>
            </a:r>
            <a:r>
              <a:rPr lang="he-IL" sz="3600" b="1" dirty="0"/>
              <a:t>ָ֖ הַיּ֑וֹם וּבָ֧אוּ עָלֶ֛יךָ </a:t>
            </a:r>
            <a:r>
              <a:rPr lang="he-IL" sz="4400" b="1" dirty="0" smtClean="0">
                <a:solidFill>
                  <a:srgbClr val="7030A0"/>
                </a:solidFill>
              </a:rPr>
              <a:t>כָּל הַקְּלָל֥וֹת</a:t>
            </a:r>
            <a:r>
              <a:rPr lang="he-IL" sz="3600" b="1" dirty="0" smtClean="0">
                <a:solidFill>
                  <a:srgbClr val="7030A0"/>
                </a:solidFill>
              </a:rPr>
              <a:t> </a:t>
            </a:r>
            <a:r>
              <a:rPr lang="he-IL" sz="3600" b="1" dirty="0"/>
              <a:t>הָאֵ֖לֶּה וְהִשִּׂיגֽוּךָ</a:t>
            </a:r>
            <a:r>
              <a:rPr lang="he-IL" sz="3600" b="1" dirty="0" smtClean="0"/>
              <a:t>׃ </a:t>
            </a:r>
            <a:r>
              <a:rPr lang="he-IL" b="1" dirty="0" smtClean="0">
                <a:solidFill>
                  <a:srgbClr val="C00000"/>
                </a:solidFill>
                <a:ea typeface="Calibri"/>
              </a:rPr>
              <a:t>דברים כ"ח : </a:t>
            </a:r>
            <a:r>
              <a:rPr lang="en-US" b="1" dirty="0" smtClean="0">
                <a:solidFill>
                  <a:srgbClr val="C00000"/>
                </a:solidFill>
                <a:ea typeface="Calibri"/>
              </a:rPr>
              <a:t>15</a:t>
            </a:r>
            <a:endParaRPr lang="en-US" dirty="0">
              <a:solidFill>
                <a:srgbClr val="C00000"/>
              </a:solidFill>
              <a:ea typeface="Calibri"/>
              <a:cs typeface="Arial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332746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רשימת הקללות פסוקים:  </a:t>
            </a:r>
            <a:r>
              <a:rPr lang="en-US" b="1" u="sng" dirty="0" smtClean="0">
                <a:solidFill>
                  <a:srgbClr val="C00000"/>
                </a:solidFill>
                <a:cs typeface="+mn-cs"/>
              </a:rPr>
              <a:t>16 - 68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pPr marL="0" lvl="0" indent="0">
              <a:buNone/>
            </a:pPr>
            <a:r>
              <a:rPr lang="he-IL" b="1" dirty="0">
                <a:solidFill>
                  <a:srgbClr val="C00000"/>
                </a:solidFill>
              </a:rPr>
              <a:t>•  מתוארת ב </a:t>
            </a:r>
            <a:r>
              <a:rPr lang="he-IL" b="1" dirty="0" smtClean="0">
                <a:solidFill>
                  <a:srgbClr val="C00000"/>
                </a:solidFill>
              </a:rPr>
              <a:t>– 53 פסוקים.</a:t>
            </a:r>
            <a:endParaRPr lang="he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האמונה באלוהים ובגמול שהוא משיב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600" b="1" dirty="0"/>
              <a:t>6 וּבְלִי אֱמוּנָה </a:t>
            </a:r>
            <a:r>
              <a:rPr lang="he-IL" sz="3600" b="1" dirty="0" err="1"/>
              <a:t>לֹא־יוּכַל</a:t>
            </a:r>
            <a:r>
              <a:rPr lang="he-IL" sz="3600" b="1" dirty="0"/>
              <a:t> אִישׁ לִהְיוֹת רָצוּי </a:t>
            </a:r>
            <a:r>
              <a:rPr lang="he-IL" sz="3600" b="1" dirty="0" smtClean="0"/>
              <a:t>אֶל </a:t>
            </a:r>
            <a:r>
              <a:rPr lang="he-IL" sz="3600" b="1" dirty="0" err="1" smtClean="0"/>
              <a:t>הָאֱלֹהִים</a:t>
            </a:r>
            <a:r>
              <a:rPr lang="he-IL" sz="3600" b="1" dirty="0" smtClean="0"/>
              <a:t> </a:t>
            </a:r>
            <a:r>
              <a:rPr lang="he-IL" sz="3600" b="1" dirty="0"/>
              <a:t>כִּי </a:t>
            </a:r>
            <a:r>
              <a:rPr lang="he-IL" sz="3600" b="1" dirty="0" err="1"/>
              <a:t>כָל־הַקָּרֵב</a:t>
            </a:r>
            <a:r>
              <a:rPr lang="he-IL" sz="3600" b="1" dirty="0"/>
              <a:t> אֵלָיו צָרִיךְ לְהַאֲמִין </a:t>
            </a:r>
            <a:r>
              <a:rPr lang="he-IL" sz="3600" b="1" dirty="0" smtClean="0"/>
              <a:t>כִּי </a:t>
            </a:r>
            <a:r>
              <a:rPr lang="he-IL" sz="3600" b="1" dirty="0" smtClean="0">
                <a:solidFill>
                  <a:srgbClr val="C00000"/>
                </a:solidFill>
              </a:rPr>
              <a:t>יֵשׁ </a:t>
            </a:r>
            <a:r>
              <a:rPr lang="he-IL" sz="3600" b="1" dirty="0" err="1">
                <a:solidFill>
                  <a:srgbClr val="C00000"/>
                </a:solidFill>
              </a:rPr>
              <a:t>אֱלֹהִים</a:t>
            </a: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>
                <a:solidFill>
                  <a:srgbClr val="7030A0"/>
                </a:solidFill>
              </a:rPr>
              <a:t>וּגְמוּל הוּא מֵשִׁיב </a:t>
            </a:r>
            <a:r>
              <a:rPr lang="he-IL" sz="3600" b="1" dirty="0" err="1">
                <a:solidFill>
                  <a:srgbClr val="7030A0"/>
                </a:solidFill>
              </a:rPr>
              <a:t>לְדֹרְשָׁיו</a:t>
            </a:r>
            <a:r>
              <a:rPr lang="he-IL" sz="3600" b="1" dirty="0" smtClean="0"/>
              <a:t>׃                   </a:t>
            </a:r>
            <a:r>
              <a:rPr lang="he-IL" b="1" dirty="0" smtClean="0">
                <a:solidFill>
                  <a:srgbClr val="C00000"/>
                </a:solidFill>
              </a:rPr>
              <a:t>אל העברים י"א : </a:t>
            </a:r>
            <a:r>
              <a:rPr lang="he-IL" sz="2800" b="1" dirty="0" smtClean="0">
                <a:solidFill>
                  <a:srgbClr val="C00000"/>
                </a:solidFill>
              </a:rPr>
              <a:t>6</a:t>
            </a:r>
            <a:endParaRPr lang="he-I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תורת הגמול עבור הצדיק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1 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אַשְׁרֵי־הָאִיש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ׁ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, אֲשֶׁר </a:t>
            </a:r>
            <a:r>
              <a:rPr lang="he-IL" sz="3600" b="1" dirty="0">
                <a:solidFill>
                  <a:srgbClr val="7030A0"/>
                </a:solidFill>
                <a:latin typeface="Nachlieli CLM"/>
              </a:rPr>
              <a:t>לֹא הָלַךְ בַּעֲצַת רְשָׁעִים וּבְדֶרֶךְ חַטָּאִים לֹא עָמָד וּבְמוֹשַׁב לֵצִים, לֹא יָשָׁב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׃ 2 כִּי אִם 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בְּתוֹרַת יְהוָה, חֶפְצוֹ וּבְתוֹרָתוֹ יֶהְגֶּה, יוֹמָם וָלָיְלָה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׃ 3 וְהָיָה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, כְּעֵץ שָׁתוּל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עַל־פַּלְגֵי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מָיִם אֲשֶׁר פִּרְיוֹ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יִתֵּן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בְּעִתּוֹ, וְעָלֵהוּ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לֹא־יִבּוֹל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וְכֹל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אֲשֶׁר־יַעֲשֶׂה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 יַצְלִיחַ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׃ 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   </a:t>
            </a:r>
            <a:r>
              <a:rPr lang="he-IL" sz="3600" b="1" dirty="0" smtClean="0">
                <a:solidFill>
                  <a:srgbClr val="7030A0"/>
                </a:solidFill>
                <a:latin typeface="Nachlieli CLM"/>
              </a:rPr>
              <a:t>מזמור א: </a:t>
            </a:r>
            <a:r>
              <a:rPr lang="en-US" sz="3000" b="1" dirty="0" smtClean="0">
                <a:solidFill>
                  <a:srgbClr val="7030A0"/>
                </a:solidFill>
                <a:latin typeface="Nachlieli CLM"/>
              </a:rPr>
              <a:t>1 - 3</a:t>
            </a:r>
            <a:endParaRPr lang="he-IL" sz="3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0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תורת הגמול עבור הרשע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 4 לֹא־כֵן הָרְשָׁעִים כִּי </a:t>
            </a:r>
            <a:r>
              <a:rPr lang="he-IL" sz="3600" b="1" dirty="0" err="1">
                <a:solidFill>
                  <a:srgbClr val="000000"/>
                </a:solidFill>
                <a:latin typeface="Nachlieli CLM"/>
              </a:rPr>
              <a:t>אִם־כַּמֹּץ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, 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אֲשֶׁר </a:t>
            </a:r>
            <a:r>
              <a:rPr lang="he-IL" sz="3600" b="1" dirty="0" err="1" smtClean="0">
                <a:solidFill>
                  <a:srgbClr val="000000"/>
                </a:solidFill>
                <a:latin typeface="Nachlieli CLM"/>
              </a:rPr>
              <a:t>תִּדְּפֶנּו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ּ 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רוּחַ׃ 5 עַל־כֵּן </a:t>
            </a:r>
            <a:r>
              <a:rPr lang="he-IL" sz="3600" b="1" dirty="0" err="1">
                <a:solidFill>
                  <a:srgbClr val="C00000"/>
                </a:solidFill>
                <a:latin typeface="Nachlieli CLM"/>
              </a:rPr>
              <a:t>לֹא־יָקֻמו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ּ רְשָׁעִים בַּמִּשְׁפָּט 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וְחַטָּאִים, בַּעֲדַת צַדִּיקִים׃ 6 </a:t>
            </a:r>
            <a:r>
              <a:rPr lang="he-IL" sz="3600" b="1" dirty="0" err="1">
                <a:solidFill>
                  <a:srgbClr val="000000"/>
                </a:solidFill>
                <a:latin typeface="Nachlieli CLM"/>
              </a:rPr>
              <a:t>כִּי־יוֹדֵע</a:t>
            </a:r>
            <a:r>
              <a:rPr lang="he-IL" sz="3600" b="1" dirty="0">
                <a:solidFill>
                  <a:srgbClr val="000000"/>
                </a:solidFill>
                <a:latin typeface="Nachlieli CLM"/>
              </a:rPr>
              <a:t>ַ יְהוָה דֶּרֶךְ צַדִּיקִים </a:t>
            </a:r>
            <a:r>
              <a:rPr lang="he-IL" sz="3600" b="1" dirty="0">
                <a:solidFill>
                  <a:srgbClr val="C00000"/>
                </a:solidFill>
                <a:latin typeface="Nachlieli CLM"/>
              </a:rPr>
              <a:t>וְדֶרֶךְ רְשָׁעִים תֹּאבֵד</a:t>
            </a:r>
            <a:r>
              <a:rPr lang="he-IL" sz="3600" b="1" dirty="0" smtClean="0">
                <a:solidFill>
                  <a:srgbClr val="000000"/>
                </a:solidFill>
                <a:latin typeface="Nachlieli CLM"/>
              </a:rPr>
              <a:t>׃        </a:t>
            </a:r>
            <a:r>
              <a:rPr lang="he-IL" sz="3300" b="1" dirty="0" smtClean="0">
                <a:solidFill>
                  <a:srgbClr val="7030A0"/>
                </a:solidFill>
                <a:latin typeface="Nachlieli CLM"/>
              </a:rPr>
              <a:t>מזמור </a:t>
            </a:r>
            <a:r>
              <a:rPr lang="he-IL" sz="3300" b="1" dirty="0">
                <a:solidFill>
                  <a:srgbClr val="7030A0"/>
                </a:solidFill>
                <a:latin typeface="Nachlieli CLM"/>
              </a:rPr>
              <a:t>א: </a:t>
            </a:r>
            <a:r>
              <a:rPr lang="en-US" sz="2800" b="1" dirty="0" smtClean="0">
                <a:solidFill>
                  <a:srgbClr val="7030A0"/>
                </a:solidFill>
                <a:latin typeface="Nachlieli CLM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Nachlieli CLM"/>
              </a:rPr>
              <a:t>- </a:t>
            </a:r>
            <a:r>
              <a:rPr lang="en-US" sz="2800" b="1" dirty="0" smtClean="0">
                <a:solidFill>
                  <a:srgbClr val="7030A0"/>
                </a:solidFill>
                <a:latin typeface="Nachlieli CLM"/>
              </a:rPr>
              <a:t>6</a:t>
            </a:r>
            <a:endParaRPr lang="he-IL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201387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C00000"/>
                </a:solidFill>
                <a:cs typeface="+mn-cs"/>
              </a:rPr>
              <a:t>אבות יאכלו בוסר ושיני הבנים תקהינה?</a:t>
            </a:r>
            <a:endParaRPr lang="he-IL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332856"/>
          </a:xfrm>
        </p:spPr>
        <p:txBody>
          <a:bodyPr>
            <a:normAutofit/>
          </a:bodyPr>
          <a:lstStyle/>
          <a:p>
            <a:r>
              <a:rPr lang="he-IL" sz="3600" b="1" dirty="0"/>
              <a:t> 1 וַיְהִ֥י </a:t>
            </a:r>
            <a:r>
              <a:rPr lang="he-IL" sz="3600" b="1" dirty="0" err="1"/>
              <a:t>דְבַר־יְהוָ֖ה</a:t>
            </a:r>
            <a:r>
              <a:rPr lang="he-IL" sz="3600" b="1" dirty="0"/>
              <a:t> אֵלַ֥י </a:t>
            </a:r>
            <a:r>
              <a:rPr lang="he-IL" sz="3600" b="1" dirty="0" err="1" smtClean="0"/>
              <a:t>לֵאמֹֽר</a:t>
            </a:r>
            <a:r>
              <a:rPr lang="he-IL" sz="3600" b="1" dirty="0" smtClean="0"/>
              <a:t>׃ 2 </a:t>
            </a:r>
            <a:r>
              <a:rPr lang="he-IL" sz="3600" b="1" dirty="0"/>
              <a:t>מַה־לָּכֶ֗ם אַתֶּם֙ מֹֽשְׁלִים֙ </a:t>
            </a:r>
            <a:r>
              <a:rPr lang="he-IL" sz="3600" b="1" dirty="0" err="1"/>
              <a:t>אֶת־הַמָּשָׁ֣ל</a:t>
            </a:r>
            <a:r>
              <a:rPr lang="he-IL" sz="3600" b="1" dirty="0"/>
              <a:t> הַזֶּ֔ה </a:t>
            </a:r>
            <a:r>
              <a:rPr lang="he-IL" sz="3600" b="1" dirty="0" err="1"/>
              <a:t>עַל־אַדְמַ֥ת</a:t>
            </a:r>
            <a:r>
              <a:rPr lang="he-IL" sz="3600" b="1" dirty="0"/>
              <a:t> יִשְׂרָאֵ֖ל </a:t>
            </a:r>
            <a:r>
              <a:rPr lang="he-IL" sz="3600" b="1" dirty="0" err="1"/>
              <a:t>לֵאמֹ֑ר</a:t>
            </a:r>
            <a:r>
              <a:rPr lang="he-IL" sz="3600" b="1" dirty="0"/>
              <a:t> </a:t>
            </a:r>
            <a:r>
              <a:rPr lang="he-IL" sz="3600" b="1" dirty="0">
                <a:solidFill>
                  <a:srgbClr val="C00000"/>
                </a:solidFill>
              </a:rPr>
              <a:t>אָבוֹת֙ יֹ֣אכְלוּ בֹ֔סֶר וְשִׁנֵּ֥י הַבָּנִ֖ים </a:t>
            </a:r>
            <a:r>
              <a:rPr lang="he-IL" sz="3600" b="1" dirty="0" smtClean="0">
                <a:solidFill>
                  <a:srgbClr val="C00000"/>
                </a:solidFill>
              </a:rPr>
              <a:t>תִּקְהֶֽינָה: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589" y="3717032"/>
            <a:ext cx="835292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e-IL" sz="3600" b="1" dirty="0" smtClean="0">
                <a:solidFill>
                  <a:prstClr val="black"/>
                </a:solidFill>
              </a:rPr>
              <a:t>3 </a:t>
            </a:r>
            <a:r>
              <a:rPr lang="he-IL" sz="3600" b="1" dirty="0" err="1">
                <a:solidFill>
                  <a:prstClr val="black"/>
                </a:solidFill>
              </a:rPr>
              <a:t>חַי־אָ֕נִי</a:t>
            </a:r>
            <a:r>
              <a:rPr lang="he-IL" sz="3600" b="1" dirty="0">
                <a:solidFill>
                  <a:prstClr val="black"/>
                </a:solidFill>
              </a:rPr>
              <a:t> נְאֻ֖ם אֲדֹנָ֣י יְהוִ֑ה </a:t>
            </a:r>
            <a:r>
              <a:rPr lang="he-IL" sz="3600" b="1" dirty="0" err="1">
                <a:solidFill>
                  <a:prstClr val="black"/>
                </a:solidFill>
              </a:rPr>
              <a:t>אִם־יִֽהְיֶ֨ה</a:t>
            </a:r>
            <a:r>
              <a:rPr lang="he-IL" sz="3600" b="1" dirty="0">
                <a:solidFill>
                  <a:prstClr val="black"/>
                </a:solidFill>
              </a:rPr>
              <a:t> לָכֶ֜ם ע֗וֹד מְשֹׁ֛ל הַמָּשָׁ֥ל הַזֶּ֖ה בְּיִשְׂרָאֵֽל׃ </a:t>
            </a:r>
            <a:endParaRPr lang="he-IL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141251"/>
            <a:ext cx="8352928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srgbClr val="C00000"/>
                </a:solidFill>
              </a:rPr>
              <a:t>4</a:t>
            </a:r>
            <a:r>
              <a:rPr lang="he-IL" sz="4000" b="1" dirty="0" smtClean="0">
                <a:solidFill>
                  <a:srgbClr val="C00000"/>
                </a:solidFill>
              </a:rPr>
              <a:t>הַנֶּ֥פֶשׁ </a:t>
            </a:r>
            <a:r>
              <a:rPr lang="he-IL" sz="4000" b="1" dirty="0">
                <a:solidFill>
                  <a:srgbClr val="C00000"/>
                </a:solidFill>
              </a:rPr>
              <a:t>הַחֹטֵ֖את הִ֥יא תָמֽוּת</a:t>
            </a:r>
            <a:r>
              <a:rPr lang="he-IL" sz="3600" b="1" dirty="0">
                <a:solidFill>
                  <a:prstClr val="black"/>
                </a:solidFill>
              </a:rPr>
              <a:t>׃  </a:t>
            </a:r>
            <a:r>
              <a:rPr lang="he-IL" sz="3600" b="1" dirty="0" smtClean="0">
                <a:solidFill>
                  <a:prstClr val="black"/>
                </a:solidFill>
              </a:rPr>
              <a:t>          </a:t>
            </a:r>
            <a:r>
              <a:rPr lang="he-IL" sz="3600" b="1" dirty="0" smtClean="0">
                <a:solidFill>
                  <a:srgbClr val="C00000"/>
                </a:solidFill>
              </a:rPr>
              <a:t>יחזקאל </a:t>
            </a:r>
            <a:r>
              <a:rPr lang="he-IL" sz="3600" b="1" dirty="0">
                <a:solidFill>
                  <a:srgbClr val="C00000"/>
                </a:solidFill>
              </a:rPr>
              <a:t>י"ח :  </a:t>
            </a:r>
            <a:r>
              <a:rPr lang="en-US" sz="3600" b="1" dirty="0">
                <a:solidFill>
                  <a:srgbClr val="C00000"/>
                </a:solidFill>
              </a:rPr>
              <a:t>1 - 4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313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137391</TotalTime>
  <Words>402</Words>
  <Application>Microsoft Office PowerPoint</Application>
  <PresentationFormat>‫הצגה על המסך (4:3)</PresentationFormat>
  <Paragraphs>57</Paragraphs>
  <Slides>19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ערכת נושא Office</vt:lpstr>
      <vt:lpstr>מצגת של PowerPoint</vt:lpstr>
      <vt:lpstr>מצגת של PowerPoint</vt:lpstr>
      <vt:lpstr>רשימת הברכות פסוקים:  3 - 13</vt:lpstr>
      <vt:lpstr>מצגת של PowerPoint</vt:lpstr>
      <vt:lpstr>רשימת הקללות פסוקים:  16 - 68</vt:lpstr>
      <vt:lpstr>האמונה באלוהים ובגמול שהוא משיב</vt:lpstr>
      <vt:lpstr>תורת הגמול עבור הצדיק</vt:lpstr>
      <vt:lpstr>תורת הגמול עבור הרשע</vt:lpstr>
      <vt:lpstr>אבות יאכלו בוסר ושיני הבנים תקהינה?</vt:lpstr>
      <vt:lpstr>המשל מבוסס על הנאמר בתורה</vt:lpstr>
      <vt:lpstr>כל נפש תתוגמל לפי מעשיה בלבד</vt:lpstr>
      <vt:lpstr>בשוב רשע מחטאיו</vt:lpstr>
      <vt:lpstr>בשוב צדיק מצדקתו</vt:lpstr>
      <vt:lpstr>האחריות למה שקיבלנו</vt:lpstr>
      <vt:lpstr>מצגת של PowerPoint</vt:lpstr>
      <vt:lpstr>ראשונים שיהיו אחרונים ואחרונים   שיהיו ראשונים </vt:lpstr>
      <vt:lpstr>מצגת של PowerPoint</vt:lpstr>
      <vt:lpstr>ישועתנו תוצאה של חסד אלוהים</vt:lpstr>
      <vt:lpstr>התחושה הפנימית שמאפיינת מאמין אמתי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שמואל א</dc:title>
  <dc:creator>Daniel</dc:creator>
  <cp:lastModifiedBy>daniel</cp:lastModifiedBy>
  <cp:revision>1218</cp:revision>
  <dcterms:created xsi:type="dcterms:W3CDTF">2013-05-27T15:28:02Z</dcterms:created>
  <dcterms:modified xsi:type="dcterms:W3CDTF">2020-09-22T14:18:40Z</dcterms:modified>
</cp:coreProperties>
</file>