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329" r:id="rId2"/>
    <p:sldId id="270" r:id="rId3"/>
    <p:sldId id="321" r:id="rId4"/>
    <p:sldId id="261" r:id="rId5"/>
    <p:sldId id="262" r:id="rId6"/>
    <p:sldId id="256" r:id="rId7"/>
    <p:sldId id="324" r:id="rId8"/>
    <p:sldId id="322" r:id="rId9"/>
    <p:sldId id="323" r:id="rId10"/>
    <p:sldId id="257" r:id="rId11"/>
    <p:sldId id="263" r:id="rId12"/>
    <p:sldId id="265" r:id="rId13"/>
    <p:sldId id="327" r:id="rId14"/>
    <p:sldId id="328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4269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5" pos="158">
          <p15:clr>
            <a:srgbClr val="A4A3A4"/>
          </p15:clr>
        </p15:guide>
        <p15:guide id="6" pos="2857" userDrawn="1">
          <p15:clr>
            <a:srgbClr val="A4A3A4"/>
          </p15:clr>
        </p15:guide>
        <p15:guide id="7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FF"/>
    <a:srgbClr val="9900CC"/>
    <a:srgbClr val="99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48" autoAdjust="0"/>
    <p:restoredTop sz="93020" autoAdjust="0"/>
  </p:normalViewPr>
  <p:slideViewPr>
    <p:cSldViewPr snapToGrid="0" showGuides="1">
      <p:cViewPr varScale="1">
        <p:scale>
          <a:sx n="71" d="100"/>
          <a:sy n="71" d="100"/>
        </p:scale>
        <p:origin x="1278" y="78"/>
      </p:cViewPr>
      <p:guideLst>
        <p:guide orient="horz" pos="119"/>
        <p:guide orient="horz" pos="4269"/>
        <p:guide orient="horz" pos="2137"/>
        <p:guide pos="158"/>
        <p:guide pos="2857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6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2C8C3C-7A6F-42D5-89AE-6D98255B37EF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8BBB0D-EDB0-4903-BC88-EAC8F7C3D4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540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לכן נקריב על ידו בכל עת </a:t>
            </a:r>
            <a:r>
              <a:rPr lang="he-IL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זבח תודה לאלוהים </a:t>
            </a:r>
            <a:r>
              <a:rPr lang="he-IL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היא </a:t>
            </a:r>
            <a:r>
              <a:rPr lang="he-IL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פרי שפתים המודות לשמו </a:t>
            </a:r>
            <a:r>
              <a:rPr lang="he-IL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(עברים </a:t>
            </a:r>
            <a:r>
              <a:rPr lang="he-IL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יג</a:t>
            </a:r>
            <a:r>
              <a:rPr lang="he-IL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15)</a:t>
            </a:r>
            <a:endParaRPr lang="he-IL" sz="1400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BBB0D-EDB0-4903-BC88-EAC8F7C3D4D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393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הזמן הראשון שייך לאלוהים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BBB0D-EDB0-4903-BC88-EAC8F7C3D4D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20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BBB0D-EDB0-4903-BC88-EAC8F7C3D4D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639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לתת דוגמה של רכישת דירה: אדם מבטיח שהוא יקנה את הדירה תמורת 2 מיליון שח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BBB0D-EDB0-4903-BC88-EAC8F7C3D4D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75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BBB0D-EDB0-4903-BC88-EAC8F7C3D4DD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997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153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372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79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648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58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28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72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445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9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292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01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B9F0-B165-4940-A3B1-206FE20F7A30}" type="datetimeFigureOut">
              <a:rPr lang="he-IL" smtClean="0"/>
              <a:t>כ"ט/אייר/תש"ף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674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79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0B75FDD8-C03C-4FC1-B3E0-5CA99DCA2DA5}"/>
              </a:ext>
            </a:extLst>
          </p:cNvPr>
          <p:cNvGrpSpPr/>
          <p:nvPr/>
        </p:nvGrpSpPr>
        <p:grpSpPr>
          <a:xfrm>
            <a:off x="88901" y="2572067"/>
            <a:ext cx="8893174" cy="1261884"/>
            <a:chOff x="88901" y="2572067"/>
            <a:chExt cx="8893174" cy="1261884"/>
          </a:xfrm>
        </p:grpSpPr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3FE89B30-15D7-4B27-927C-2293B9A02745}"/>
                </a:ext>
              </a:extLst>
            </p:cNvPr>
            <p:cNvSpPr txBox="1"/>
            <p:nvPr/>
          </p:nvSpPr>
          <p:spPr>
            <a:xfrm>
              <a:off x="2043953" y="2572067"/>
              <a:ext cx="6938122" cy="12618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ויקבלו את דברו בשמחה, ויטבלו, </a:t>
              </a:r>
              <a:b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וביום ההוא נוספו </a:t>
              </a:r>
              <a:r>
                <a:rPr lang="he-IL" sz="40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>
                    <a:glow rad="762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  <a:t>כשלושת אלפי נפש</a:t>
              </a:r>
              <a:r>
                <a:rPr lang="he-IL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.</a:t>
              </a: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64E71309-F66D-4D34-88F1-8D7800F17098}"/>
                </a:ext>
              </a:extLst>
            </p:cNvPr>
            <p:cNvSpPr txBox="1"/>
            <p:nvPr/>
          </p:nvSpPr>
          <p:spPr>
            <a:xfrm>
              <a:off x="88901" y="3159472"/>
              <a:ext cx="211709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מעה"ש</a:t>
              </a:r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 ב: 41</a:t>
              </a:r>
            </a:p>
          </p:txBody>
        </p:sp>
      </p:grp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7363927-8D8B-4F27-A8B5-A87C7372FB33}"/>
              </a:ext>
            </a:extLst>
          </p:cNvPr>
          <p:cNvSpPr txBox="1"/>
          <p:nvPr/>
        </p:nvSpPr>
        <p:spPr>
          <a:xfrm>
            <a:off x="231657" y="4038338"/>
            <a:ext cx="8607660" cy="1415772"/>
          </a:xfrm>
          <a:prstGeom prst="rect">
            <a:avLst/>
          </a:prstGeom>
          <a:solidFill>
            <a:schemeClr val="bg1"/>
          </a:solidFill>
          <a:ln w="76200">
            <a:solidFill>
              <a:srgbClr val="CC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300" b="1" spc="80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התוצאה: </a:t>
            </a:r>
            <a:br>
              <a:rPr lang="en-US" sz="4300" b="1" spc="80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4300" b="1" spc="80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התעוררות רוחנית עצומה!!!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958568E-E04B-44C6-86CA-2C792B67E3F0}"/>
              </a:ext>
            </a:extLst>
          </p:cNvPr>
          <p:cNvSpPr txBox="1"/>
          <p:nvPr/>
        </p:nvSpPr>
        <p:spPr>
          <a:xfrm>
            <a:off x="88900" y="202187"/>
            <a:ext cx="8893175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גם יהודים גם גֵרים. הנה אנחנו שומעים אותם </a:t>
            </a: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762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מספרים בלשונותינו גדוּלוֹת האלוהים.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762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וישתוממו כולם </a:t>
            </a:r>
            <a:r>
              <a:rPr lang="he-IL" sz="3600" b="1" dirty="0" err="1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ויבהלו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 ויאמרו איש אל אחיו: 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מה תהיה זאת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+mj-cs"/>
              </a:rPr>
              <a:t>?</a:t>
            </a:r>
            <a:endParaRPr lang="he-IL" sz="3600" b="1" dirty="0">
              <a:latin typeface="David" pitchFamily="34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39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A0B5CF6-E834-43C3-931E-FEE3628FDB63}"/>
              </a:ext>
            </a:extLst>
          </p:cNvPr>
          <p:cNvSpPr txBox="1"/>
          <p:nvPr/>
        </p:nvSpPr>
        <p:spPr>
          <a:xfrm>
            <a:off x="250825" y="2331720"/>
            <a:ext cx="864235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כי זה </a:t>
            </a: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glow rad="1270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ערבון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ירושתנו לפדות לו עם סגולה </a:t>
            </a:r>
            <a:b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לתהילת כבודו.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C918B40-D833-49F3-9DE1-C6CAA39B59A8}"/>
              </a:ext>
            </a:extLst>
          </p:cNvPr>
          <p:cNvSpPr txBox="1"/>
          <p:nvPr/>
        </p:nvSpPr>
        <p:spPr>
          <a:xfrm>
            <a:off x="-34290" y="188913"/>
            <a:ext cx="89731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מדוע הטבילה ברוח הקודש היא כל כך חשובה</a:t>
            </a: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89868F9-104E-4003-AD3C-B474B83C699C}"/>
              </a:ext>
            </a:extLst>
          </p:cNvPr>
          <p:cNvSpPr txBox="1"/>
          <p:nvPr/>
        </p:nvSpPr>
        <p:spPr>
          <a:xfrm>
            <a:off x="0" y="730629"/>
            <a:ext cx="8893175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ואשר גם אתם נטועים בו אחרי שמעכם דבר האמת, את בשורת ישועתכם, ואשר בו כשהאמנתם גם </a:t>
            </a:r>
            <a:r>
              <a:rPr lang="he-IL" sz="3600" b="1" dirty="0" err="1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נחתמתם</a:t>
            </a: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 ברוח ההבטחה </a:t>
            </a: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glow rad="1270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רוח הקודש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.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E2C0452-F427-4FF3-8041-96B6DAA112ED}"/>
              </a:ext>
            </a:extLst>
          </p:cNvPr>
          <p:cNvSpPr txBox="1"/>
          <p:nvPr/>
        </p:nvSpPr>
        <p:spPr>
          <a:xfrm>
            <a:off x="3188970" y="2944676"/>
            <a:ext cx="29083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itchFamily="34" charset="-79"/>
                <a:cs typeface="David" pitchFamily="34" charset="-79"/>
              </a:rPr>
              <a:t>אפסים א: 13,14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AC954AF-4F28-409E-B02F-499424769F35}"/>
              </a:ext>
            </a:extLst>
          </p:cNvPr>
          <p:cNvSpPr txBox="1"/>
          <p:nvPr/>
        </p:nvSpPr>
        <p:spPr>
          <a:xfrm>
            <a:off x="7109460" y="3854829"/>
            <a:ext cx="17837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glow rad="1270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ערבון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 -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9C1444F-98D8-4C49-B8D1-DA5DB855275F}"/>
              </a:ext>
            </a:extLst>
          </p:cNvPr>
          <p:cNvSpPr txBox="1"/>
          <p:nvPr/>
        </p:nvSpPr>
        <p:spPr>
          <a:xfrm>
            <a:off x="68581" y="3946269"/>
            <a:ext cx="5866130" cy="11439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4000"/>
              </a:lnSpc>
            </a:pPr>
            <a:r>
              <a:rPr lang="he-IL" sz="4000" b="1" dirty="0">
                <a:latin typeface="David" pitchFamily="34" charset="-79"/>
                <a:cs typeface="David" pitchFamily="34" charset="-79"/>
              </a:rPr>
              <a:t>כסף או רכוש הנמסר לאדם</a:t>
            </a:r>
            <a:br>
              <a:rPr lang="en-US" sz="4000" b="1" dirty="0"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atin typeface="David" pitchFamily="34" charset="-79"/>
                <a:cs typeface="David" pitchFamily="34" charset="-79"/>
              </a:rPr>
              <a:t>כדי לקיים את הבטחת המוֹסֶר.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CCDB196-881A-46B1-ADA9-F50C08D08C72}"/>
              </a:ext>
            </a:extLst>
          </p:cNvPr>
          <p:cNvSpPr txBox="1"/>
          <p:nvPr/>
        </p:nvSpPr>
        <p:spPr>
          <a:xfrm>
            <a:off x="5969000" y="3889119"/>
            <a:ext cx="16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glow rad="1270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פיקדון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778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0A018A1-669F-4166-B618-140C03CD2C54}"/>
              </a:ext>
            </a:extLst>
          </p:cNvPr>
          <p:cNvSpPr txBox="1"/>
          <p:nvPr/>
        </p:nvSpPr>
        <p:spPr>
          <a:xfrm>
            <a:off x="-148590" y="1097593"/>
            <a:ext cx="89595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David" pitchFamily="34" charset="-79"/>
                <a:cs typeface="David" pitchFamily="34" charset="-79"/>
              </a:rPr>
              <a:t>כעירבון לכך הוא מפקיד בקרבנו את רוח הקודש.</a:t>
            </a: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77F80182-E73F-4D3B-8B29-6EA0197523D3}"/>
              </a:ext>
            </a:extLst>
          </p:cNvPr>
          <p:cNvGrpSpPr/>
          <p:nvPr/>
        </p:nvGrpSpPr>
        <p:grpSpPr>
          <a:xfrm>
            <a:off x="628650" y="2971800"/>
            <a:ext cx="8264525" cy="1323439"/>
            <a:chOff x="628649" y="3429000"/>
            <a:chExt cx="8264525" cy="1323439"/>
          </a:xfrm>
        </p:grpSpPr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8B169F61-8457-4480-B78C-4E736D6201C0}"/>
                </a:ext>
              </a:extLst>
            </p:cNvPr>
            <p:cNvSpPr txBox="1"/>
            <p:nvPr/>
          </p:nvSpPr>
          <p:spPr>
            <a:xfrm>
              <a:off x="628649" y="3429000"/>
              <a:ext cx="826452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ואני אשאלה מאבי והוא ייתן לכם פרקליט אחר אשר </a:t>
              </a:r>
              <a:r>
                <a:rPr lang="he-IL" sz="4400" b="1" spc="400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1016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  <a:t>ישכון אתכם לנצח</a:t>
              </a:r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.</a:t>
              </a:r>
              <a:endPara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3C919D6E-F33A-4DCA-A4B7-D1F2F5FCED5D}"/>
                </a:ext>
              </a:extLst>
            </p:cNvPr>
            <p:cNvSpPr txBox="1"/>
            <p:nvPr/>
          </p:nvSpPr>
          <p:spPr>
            <a:xfrm>
              <a:off x="937260" y="4098368"/>
              <a:ext cx="23317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יוחנן י"ד: 16</a:t>
              </a: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BE6104C-032B-4BE1-BC7E-E66C42EEA0DF}"/>
              </a:ext>
            </a:extLst>
          </p:cNvPr>
          <p:cNvSpPr txBox="1"/>
          <p:nvPr/>
        </p:nvSpPr>
        <p:spPr>
          <a:xfrm>
            <a:off x="0" y="188913"/>
            <a:ext cx="88931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spc="200" dirty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ישוע מבטיח לתת לנו את חיי הנצח!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CD42D0C-539A-4CBE-AACE-8C0051BCB97A}"/>
              </a:ext>
            </a:extLst>
          </p:cNvPr>
          <p:cNvSpPr txBox="1"/>
          <p:nvPr/>
        </p:nvSpPr>
        <p:spPr>
          <a:xfrm>
            <a:off x="2558733" y="4263569"/>
            <a:ext cx="63344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מה כותב </a:t>
            </a:r>
            <a:r>
              <a:rPr lang="he-IL" sz="3600" b="1" dirty="0" err="1">
                <a:latin typeface="David" pitchFamily="34" charset="-79"/>
                <a:cs typeface="David" pitchFamily="34" charset="-79"/>
              </a:rPr>
              <a:t>פולוס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 לקהילת האפסיים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6D868B7-0AEC-4996-A9A6-BDA46DB50EBE}"/>
              </a:ext>
            </a:extLst>
          </p:cNvPr>
          <p:cNvSpPr txBox="1"/>
          <p:nvPr/>
        </p:nvSpPr>
        <p:spPr>
          <a:xfrm>
            <a:off x="102870" y="4287614"/>
            <a:ext cx="24765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itchFamily="34" charset="-79"/>
                <a:cs typeface="David" pitchFamily="34" charset="-79"/>
              </a:rPr>
              <a:t>אפסים ה: 18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B99E1A2-0DC3-45D7-BF7F-7F2F00928AED}"/>
              </a:ext>
            </a:extLst>
          </p:cNvPr>
          <p:cNvSpPr txBox="1"/>
          <p:nvPr/>
        </p:nvSpPr>
        <p:spPr>
          <a:xfrm>
            <a:off x="4069080" y="4863733"/>
            <a:ext cx="48240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spc="400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... </a:t>
            </a:r>
            <a:r>
              <a:rPr lang="he-IL" sz="4800" b="1" spc="400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glow rad="1016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הִמלאו ברוח</a:t>
            </a:r>
            <a:r>
              <a:rPr lang="he-IL" sz="4800" b="1" spc="400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6664A55-FE63-4691-9D79-5B1BA2EDA7B2}"/>
              </a:ext>
            </a:extLst>
          </p:cNvPr>
          <p:cNvSpPr txBox="1"/>
          <p:nvPr/>
        </p:nvSpPr>
        <p:spPr>
          <a:xfrm>
            <a:off x="2579370" y="4913822"/>
            <a:ext cx="16611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מדוע</a:t>
            </a:r>
            <a:r>
              <a:rPr lang="he-IL" sz="4000" b="1" dirty="0"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AEB14E7-767D-49A6-A0D9-6F6A9DF88DDC}"/>
              </a:ext>
            </a:extLst>
          </p:cNvPr>
          <p:cNvSpPr txBox="1"/>
          <p:nvPr/>
        </p:nvSpPr>
        <p:spPr>
          <a:xfrm>
            <a:off x="0" y="1663735"/>
            <a:ext cx="88817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effectLst>
                  <a:glow rad="1016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כל מי שיש לו את ערבון הרוח יודע בוודאות </a:t>
            </a:r>
            <a:b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effectLst>
                  <a:glow rad="1016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effectLst>
                  <a:glow rad="1016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שאלוהים ימלא את הבטחתו ויעניק לו את חיי הנצח</a:t>
            </a: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David" pitchFamily="34" charset="-79"/>
                <a:cs typeface="David" pitchFamily="34" charset="-79"/>
              </a:rPr>
              <a:t>.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641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אובייקט 5">
            <a:extLst>
              <a:ext uri="{FF2B5EF4-FFF2-40B4-BE49-F238E27FC236}">
                <a16:creationId xmlns:a16="http://schemas.microsoft.com/office/drawing/2014/main" id="{31E59216-BFD0-40FF-BE5E-6325504D2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84519"/>
              </p:ext>
            </p:extLst>
          </p:nvPr>
        </p:nvGraphicFramePr>
        <p:xfrm>
          <a:off x="1328154" y="2564692"/>
          <a:ext cx="6414667" cy="283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Image" r:id="rId3" imgW="8888760" imgH="3923640" progId="Photoshop.Image.20">
                  <p:embed/>
                </p:oleObj>
              </mc:Choice>
              <mc:Fallback>
                <p:oleObj name="Image" r:id="rId3" imgW="8888760" imgH="392364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8154" y="2564692"/>
                        <a:ext cx="6414667" cy="283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B7F2CAF0-F3C9-42E1-A21C-C9F8B2773F26}"/>
              </a:ext>
            </a:extLst>
          </p:cNvPr>
          <p:cNvGrpSpPr/>
          <p:nvPr/>
        </p:nvGrpSpPr>
        <p:grpSpPr>
          <a:xfrm>
            <a:off x="250825" y="1286372"/>
            <a:ext cx="8642350" cy="1200329"/>
            <a:chOff x="250825" y="1286372"/>
            <a:chExt cx="8642350" cy="1200329"/>
          </a:xfrm>
        </p:grpSpPr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FA2972F8-8774-4AD3-8056-73B540B2766B}"/>
                </a:ext>
              </a:extLst>
            </p:cNvPr>
            <p:cNvSpPr txBox="1"/>
            <p:nvPr/>
          </p:nvSpPr>
          <p:spPr>
            <a:xfrm>
              <a:off x="250825" y="1286372"/>
              <a:ext cx="864235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ויהי כאשר התפללו, </a:t>
              </a:r>
              <a:r>
                <a:rPr lang="he-IL" sz="36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וינע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 המקום אשר היו נקהלים שם,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1016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  <a:t>וימלאו כולם רוח הקודש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...</a:t>
              </a:r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12950B5D-037A-4194-8AC4-B7E966EBA293}"/>
                </a:ext>
              </a:extLst>
            </p:cNvPr>
            <p:cNvSpPr txBox="1"/>
            <p:nvPr/>
          </p:nvSpPr>
          <p:spPr>
            <a:xfrm>
              <a:off x="306070" y="1886536"/>
              <a:ext cx="233916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מעה"ש</a:t>
              </a:r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 ד: 31</a:t>
              </a:r>
            </a:p>
          </p:txBody>
        </p:sp>
      </p:grp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2B8C4B9-3DDE-443E-A23F-A698C5D5DC3D}"/>
              </a:ext>
            </a:extLst>
          </p:cNvPr>
          <p:cNvSpPr txBox="1"/>
          <p:nvPr/>
        </p:nvSpPr>
        <p:spPr>
          <a:xfrm>
            <a:off x="2171699" y="188913"/>
            <a:ext cx="6721475" cy="11821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4200"/>
              </a:lnSpc>
            </a:pPr>
            <a:r>
              <a:rPr lang="he-IL" sz="4000" b="1" dirty="0">
                <a:latin typeface="David" pitchFamily="34" charset="-79"/>
                <a:cs typeface="David" pitchFamily="34" charset="-79"/>
              </a:rPr>
              <a:t>האם מאמין שנטבל ברוח הקודש </a:t>
            </a:r>
            <a:br>
              <a:rPr lang="en-US" sz="4000" b="1" dirty="0"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atin typeface="David" pitchFamily="34" charset="-79"/>
                <a:cs typeface="David" pitchFamily="34" charset="-79"/>
              </a:rPr>
              <a:t>נשאר מלא כל הזמן ברוח הקודש</a:t>
            </a:r>
            <a:r>
              <a:rPr lang="he-IL" sz="4000" b="1" dirty="0"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98DD674-47F4-492F-914B-82D3433AF557}"/>
              </a:ext>
            </a:extLst>
          </p:cNvPr>
          <p:cNvSpPr txBox="1"/>
          <p:nvPr/>
        </p:nvSpPr>
        <p:spPr>
          <a:xfrm>
            <a:off x="914400" y="543903"/>
            <a:ext cx="14173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לא!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DA4D690-3A40-4B21-8394-3E6164B6EBEF}"/>
              </a:ext>
            </a:extLst>
          </p:cNvPr>
          <p:cNvSpPr txBox="1"/>
          <p:nvPr/>
        </p:nvSpPr>
        <p:spPr>
          <a:xfrm>
            <a:off x="0" y="5571628"/>
            <a:ext cx="873252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400" b="1" dirty="0">
                <a:effectLst>
                  <a:glow rad="889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בפרק ב' </a:t>
            </a:r>
            <a:r>
              <a:rPr lang="he-IL" sz="3400" b="1" dirty="0">
                <a:latin typeface="David" pitchFamily="34" charset="-79"/>
                <a:cs typeface="David" pitchFamily="34" charset="-79"/>
              </a:rPr>
              <a:t>נאמר על השליחים שהם </a:t>
            </a:r>
            <a:r>
              <a:rPr lang="he-IL" sz="34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נמלאו ברוח הקודש</a:t>
            </a:r>
            <a:r>
              <a:rPr lang="he-IL" sz="3400" b="1" dirty="0">
                <a:latin typeface="David" pitchFamily="34" charset="-79"/>
                <a:cs typeface="David" pitchFamily="34" charset="-79"/>
              </a:rPr>
              <a:t>, </a:t>
            </a:r>
            <a:r>
              <a:rPr lang="he-IL" sz="3400" b="1" dirty="0">
                <a:effectLst>
                  <a:glow rad="889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ובפרק ד' </a:t>
            </a:r>
            <a:r>
              <a:rPr lang="he-IL" sz="3400" b="1" dirty="0">
                <a:latin typeface="David" pitchFamily="34" charset="-79"/>
                <a:cs typeface="David" pitchFamily="34" charset="-79"/>
              </a:rPr>
              <a:t>נאמר שנית שהם </a:t>
            </a:r>
            <a:r>
              <a:rPr lang="he-IL" sz="34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נמלאו ברוח הקודש</a:t>
            </a:r>
            <a:r>
              <a:rPr lang="he-IL" sz="3400" b="1" dirty="0">
                <a:latin typeface="David" pitchFamily="34" charset="-79"/>
                <a:cs typeface="David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9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F14E78BA-5DF9-4D8F-859C-77A41DBFDF3D}"/>
              </a:ext>
            </a:extLst>
          </p:cNvPr>
          <p:cNvGrpSpPr/>
          <p:nvPr/>
        </p:nvGrpSpPr>
        <p:grpSpPr>
          <a:xfrm>
            <a:off x="3510051" y="845944"/>
            <a:ext cx="5383124" cy="1261884"/>
            <a:chOff x="3510051" y="845944"/>
            <a:chExt cx="5383124" cy="126188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042E6FCD-19B3-4311-BF90-E3DC41FFB989}"/>
                </a:ext>
              </a:extLst>
            </p:cNvPr>
            <p:cNvSpPr txBox="1"/>
            <p:nvPr/>
          </p:nvSpPr>
          <p:spPr>
            <a:xfrm>
              <a:off x="3510051" y="1508695"/>
              <a:ext cx="205087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לוקס ג: 22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D324471-C7B0-4B42-857A-2FC729ABD78F}"/>
                </a:ext>
              </a:extLst>
            </p:cNvPr>
            <p:cNvSpPr txBox="1"/>
            <p:nvPr/>
          </p:nvSpPr>
          <p:spPr>
            <a:xfrm>
              <a:off x="4354829" y="845944"/>
              <a:ext cx="4538346" cy="12618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 וירד עליו </a:t>
              </a:r>
              <a:r>
                <a:rPr lang="he-IL" sz="40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762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  <a:t>רוח הקודש </a:t>
              </a:r>
              <a:br>
                <a:rPr lang="en-US" sz="40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762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</a:b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בדמות גוף כיונה... </a:t>
              </a:r>
            </a:p>
          </p:txBody>
        </p:sp>
      </p:grp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8236916-9569-4D9B-9EAB-E72746BD6A92}"/>
              </a:ext>
            </a:extLst>
          </p:cNvPr>
          <p:cNvSpPr txBox="1"/>
          <p:nvPr/>
        </p:nvSpPr>
        <p:spPr>
          <a:xfrm>
            <a:off x="3589019" y="188913"/>
            <a:ext cx="53041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מה קרה כאשר ישוע נטבל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D09E1D29-D406-4188-9829-7DBBCFB8CAF2}"/>
              </a:ext>
            </a:extLst>
          </p:cNvPr>
          <p:cNvGrpSpPr/>
          <p:nvPr/>
        </p:nvGrpSpPr>
        <p:grpSpPr>
          <a:xfrm>
            <a:off x="69895" y="4079822"/>
            <a:ext cx="9004210" cy="769441"/>
            <a:chOff x="139790" y="4735975"/>
            <a:chExt cx="9004210" cy="769441"/>
          </a:xfrm>
        </p:grpSpPr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15EDC37-4994-4AB3-A628-595D769964A8}"/>
                </a:ext>
              </a:extLst>
            </p:cNvPr>
            <p:cNvSpPr txBox="1"/>
            <p:nvPr/>
          </p:nvSpPr>
          <p:spPr>
            <a:xfrm>
              <a:off x="1854290" y="4735975"/>
              <a:ext cx="728971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000" b="1" dirty="0">
                  <a:latin typeface="David" pitchFamily="34" charset="-79"/>
                  <a:cs typeface="David" pitchFamily="34" charset="-79"/>
                </a:rPr>
                <a:t> וישב ישוע </a:t>
              </a:r>
              <a:r>
                <a:rPr lang="he-IL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76200">
                      <a:srgbClr val="FFFF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בגבורת הרוח </a:t>
              </a:r>
              <a:r>
                <a:rPr lang="he-IL" sz="4000" b="1" dirty="0">
                  <a:latin typeface="David" pitchFamily="34" charset="-79"/>
                  <a:cs typeface="David" pitchFamily="34" charset="-79"/>
                </a:rPr>
                <a:t>אל הגליל... 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2511CAD5-F960-45E0-86DE-63C62A7B0E08}"/>
                </a:ext>
              </a:extLst>
            </p:cNvPr>
            <p:cNvSpPr txBox="1"/>
            <p:nvPr/>
          </p:nvSpPr>
          <p:spPr>
            <a:xfrm>
              <a:off x="139790" y="4838124"/>
              <a:ext cx="17145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פסוק 14</a:t>
              </a:r>
            </a:p>
          </p:txBody>
        </p:sp>
      </p:grpSp>
      <p:pic>
        <p:nvPicPr>
          <p:cNvPr id="4098" name="Picture 2" descr="Holy Spirit: The Bodily Form of the Holy Spirit">
            <a:extLst>
              <a:ext uri="{FF2B5EF4-FFF2-40B4-BE49-F238E27FC236}">
                <a16:creationId xmlns:a16="http://schemas.microsoft.com/office/drawing/2014/main" id="{53B93B80-D045-4FBB-8F61-B738294F7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10240" r="10690" b="19322"/>
          <a:stretch/>
        </p:blipFill>
        <p:spPr bwMode="auto">
          <a:xfrm>
            <a:off x="236376" y="188913"/>
            <a:ext cx="2873675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3D66CF66-8968-4123-A7F9-24D16C2F3F9F}"/>
              </a:ext>
            </a:extLst>
          </p:cNvPr>
          <p:cNvGrpSpPr/>
          <p:nvPr/>
        </p:nvGrpSpPr>
        <p:grpSpPr>
          <a:xfrm>
            <a:off x="2291713" y="2135191"/>
            <a:ext cx="6601461" cy="2000548"/>
            <a:chOff x="2291713" y="2135191"/>
            <a:chExt cx="6601461" cy="2000548"/>
          </a:xfrm>
        </p:grpSpPr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173B4548-E462-4EC0-9E3B-C8B4BC7BC591}"/>
                </a:ext>
              </a:extLst>
            </p:cNvPr>
            <p:cNvSpPr txBox="1"/>
            <p:nvPr/>
          </p:nvSpPr>
          <p:spPr>
            <a:xfrm>
              <a:off x="3806190" y="2135191"/>
              <a:ext cx="5086984" cy="20005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0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וישוע שב מן הירדן </a:t>
              </a:r>
              <a:br>
                <a:rPr lang="en-US" sz="40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</a:br>
              <a:r>
                <a:rPr lang="he-IL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76200">
                      <a:srgbClr val="FFFF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מלא רוח הקודש </a:t>
              </a:r>
              <a:br>
                <a:rPr lang="en-US" sz="40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</a:br>
              <a:r>
                <a:rPr lang="he-IL" sz="40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וינהגהו הרוח המדברה.</a:t>
              </a: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AB70A955-CF1D-4B6B-9A7A-1FE00933FD9F}"/>
                </a:ext>
              </a:extLst>
            </p:cNvPr>
            <p:cNvSpPr txBox="1"/>
            <p:nvPr/>
          </p:nvSpPr>
          <p:spPr>
            <a:xfrm>
              <a:off x="2291713" y="3482166"/>
              <a:ext cx="200596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לוקס ד: 1</a:t>
              </a:r>
            </a:p>
          </p:txBody>
        </p: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A1D7B4A9-EAB2-4B05-B34F-57B8043C48DA}"/>
              </a:ext>
            </a:extLst>
          </p:cNvPr>
          <p:cNvGrpSpPr/>
          <p:nvPr/>
        </p:nvGrpSpPr>
        <p:grpSpPr>
          <a:xfrm>
            <a:off x="377190" y="5375719"/>
            <a:ext cx="8515984" cy="1323439"/>
            <a:chOff x="377190" y="5375719"/>
            <a:chExt cx="8515984" cy="1323439"/>
          </a:xfrm>
        </p:grpSpPr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CBC36E1B-AED0-4D3A-A8E1-6CFAD30BAC5D}"/>
                </a:ext>
              </a:extLst>
            </p:cNvPr>
            <p:cNvSpPr txBox="1"/>
            <p:nvPr/>
          </p:nvSpPr>
          <p:spPr>
            <a:xfrm>
              <a:off x="377190" y="5375719"/>
              <a:ext cx="8515984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...האב מן השמים </a:t>
              </a:r>
              <a:r>
                <a:rPr lang="he-IL" sz="44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762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  <a:t>יתן</a:t>
              </a:r>
              <a:r>
                <a:rPr lang="he-IL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762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  <a:t> את רוח הקודש </a:t>
              </a:r>
              <a:br>
                <a:rPr lang="en-US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לשואלים מאתו.</a:t>
              </a: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B784B379-9E62-4DC4-A2FD-3C9711FE240E}"/>
                </a:ext>
              </a:extLst>
            </p:cNvPr>
            <p:cNvSpPr txBox="1"/>
            <p:nvPr/>
          </p:nvSpPr>
          <p:spPr>
            <a:xfrm>
              <a:off x="3382270" y="6074726"/>
              <a:ext cx="235458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לוקס י"א: 13</a:t>
              </a:r>
            </a:p>
          </p:txBody>
        </p:sp>
      </p:grp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1C22BEAD-371D-4B72-9488-CC9FA58F81FD}"/>
              </a:ext>
            </a:extLst>
          </p:cNvPr>
          <p:cNvSpPr txBox="1"/>
          <p:nvPr/>
        </p:nvSpPr>
        <p:spPr>
          <a:xfrm>
            <a:off x="636" y="4813427"/>
            <a:ext cx="88925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להשתדל להיות מלאים כמה שיותר ברוח הקודש.</a:t>
            </a:r>
          </a:p>
        </p:txBody>
      </p:sp>
    </p:spTree>
    <p:extLst>
      <p:ext uri="{BB962C8B-B14F-4D97-AF65-F5344CB8AC3E}">
        <p14:creationId xmlns:p14="http://schemas.microsoft.com/office/powerpoint/2010/main" val="34817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איך עושים חג צמוד לשבת - אחינו">
            <a:extLst>
              <a:ext uri="{FF2B5EF4-FFF2-40B4-BE49-F238E27FC236}">
                <a16:creationId xmlns:a16="http://schemas.microsoft.com/office/drawing/2014/main" id="{3288F224-FCC5-4540-9D2E-45B018A7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9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8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DED9B30-7890-4DE3-91DB-DB2E02D4071B}"/>
              </a:ext>
            </a:extLst>
          </p:cNvPr>
          <p:cNvSpPr txBox="1"/>
          <p:nvPr/>
        </p:nvSpPr>
        <p:spPr>
          <a:xfrm>
            <a:off x="250825" y="188913"/>
            <a:ext cx="86423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חג השבועות - חג הקציר - חג הביכורים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796D217-77DD-42E9-A1F9-FFAACC62AD0D}"/>
              </a:ext>
            </a:extLst>
          </p:cNvPr>
          <p:cNvSpPr txBox="1"/>
          <p:nvPr/>
        </p:nvSpPr>
        <p:spPr>
          <a:xfrm>
            <a:off x="4306187" y="2636501"/>
            <a:ext cx="43487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spc="400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itchFamily="34" charset="-79"/>
                <a:cs typeface="David" pitchFamily="34" charset="-79"/>
              </a:rPr>
              <a:t>מצוות התורה: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486D67C-E95D-4237-906F-C47B3CDFCB74}"/>
              </a:ext>
            </a:extLst>
          </p:cNvPr>
          <p:cNvSpPr txBox="1"/>
          <p:nvPr/>
        </p:nvSpPr>
        <p:spPr>
          <a:xfrm>
            <a:off x="1552352" y="2052565"/>
            <a:ext cx="73111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מועד חג השבועות: 50 יום לאחר הפסח.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E6EA6A1-68FE-4B38-ACB9-D4475EA8A0C1}"/>
              </a:ext>
            </a:extLst>
          </p:cNvPr>
          <p:cNvSpPr txBox="1"/>
          <p:nvPr/>
        </p:nvSpPr>
        <p:spPr>
          <a:xfrm>
            <a:off x="2182813" y="3985748"/>
            <a:ext cx="67241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עלייה לרגל לבית המקדש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A272594-3A5C-4188-9F04-D85771F8D21B}"/>
              </a:ext>
            </a:extLst>
          </p:cNvPr>
          <p:cNvSpPr txBox="1"/>
          <p:nvPr/>
        </p:nvSpPr>
        <p:spPr>
          <a:xfrm>
            <a:off x="6719777" y="3309771"/>
            <a:ext cx="21871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שבתון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2086229-AFE6-4E8F-8422-40AC0C9BF01B}"/>
              </a:ext>
            </a:extLst>
          </p:cNvPr>
          <p:cNvSpPr txBox="1"/>
          <p:nvPr/>
        </p:nvSpPr>
        <p:spPr>
          <a:xfrm>
            <a:off x="925033" y="5337702"/>
            <a:ext cx="79819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דאגה לעניים ולגרים </a:t>
            </a:r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(לקט, שכחה ופאה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(</a:t>
            </a:r>
            <a:endParaRPr lang="he-IL" sz="3600" b="1" dirty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48C744A-5923-489E-AB29-AE421F83813F}"/>
              </a:ext>
            </a:extLst>
          </p:cNvPr>
          <p:cNvSpPr txBox="1"/>
          <p:nvPr/>
        </p:nvSpPr>
        <p:spPr>
          <a:xfrm>
            <a:off x="6521824" y="6013677"/>
            <a:ext cx="23851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לשמוח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DA1D3DB-E498-41FA-80D1-57E22CDAD114}"/>
              </a:ext>
            </a:extLst>
          </p:cNvPr>
          <p:cNvSpPr txBox="1"/>
          <p:nvPr/>
        </p:nvSpPr>
        <p:spPr>
          <a:xfrm>
            <a:off x="1552353" y="4661725"/>
            <a:ext cx="73545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הבאת ביכורים: מנחות וקורבנות (14)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5323F1D3-11D5-484A-89CE-30BF827FF3EF}"/>
              </a:ext>
            </a:extLst>
          </p:cNvPr>
          <p:cNvCxnSpPr>
            <a:cxnSpLocks/>
          </p:cNvCxnSpPr>
          <p:nvPr/>
        </p:nvCxnSpPr>
        <p:spPr>
          <a:xfrm>
            <a:off x="3818965" y="4329948"/>
            <a:ext cx="449131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A9F4014A-B21B-4B75-998C-892B9E4C964A}"/>
              </a:ext>
            </a:extLst>
          </p:cNvPr>
          <p:cNvCxnSpPr>
            <a:cxnSpLocks/>
          </p:cNvCxnSpPr>
          <p:nvPr/>
        </p:nvCxnSpPr>
        <p:spPr>
          <a:xfrm>
            <a:off x="1990165" y="5002301"/>
            <a:ext cx="632011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98092DD2-ABD1-48DC-9592-2F05B7E537FF}"/>
              </a:ext>
            </a:extLst>
          </p:cNvPr>
          <p:cNvCxnSpPr>
            <a:cxnSpLocks/>
          </p:cNvCxnSpPr>
          <p:nvPr/>
        </p:nvCxnSpPr>
        <p:spPr>
          <a:xfrm>
            <a:off x="1707777" y="5701548"/>
            <a:ext cx="660250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61D14E22-BF96-45D6-89A5-2FAEB0D34991}"/>
              </a:ext>
            </a:extLst>
          </p:cNvPr>
          <p:cNvCxnSpPr>
            <a:cxnSpLocks/>
          </p:cNvCxnSpPr>
          <p:nvPr/>
        </p:nvCxnSpPr>
        <p:spPr>
          <a:xfrm>
            <a:off x="6982777" y="6347006"/>
            <a:ext cx="1327506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6BDBDBD1-5385-49DE-BF65-928ED5E581DF}"/>
              </a:ext>
            </a:extLst>
          </p:cNvPr>
          <p:cNvSpPr txBox="1"/>
          <p:nvPr/>
        </p:nvSpPr>
        <p:spPr>
          <a:xfrm>
            <a:off x="1411941" y="902513"/>
            <a:ext cx="74516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לחג השבועות יש התייחסות גם בתורה </a:t>
            </a:r>
            <a:b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וגם בברית החדשה.</a:t>
            </a:r>
          </a:p>
        </p:txBody>
      </p:sp>
    </p:spTree>
    <p:extLst>
      <p:ext uri="{BB962C8B-B14F-4D97-AF65-F5344CB8AC3E}">
        <p14:creationId xmlns:p14="http://schemas.microsoft.com/office/powerpoint/2010/main" val="227928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33A0D31C-C21D-4BEB-B68D-DCD44C157C07}"/>
              </a:ext>
            </a:extLst>
          </p:cNvPr>
          <p:cNvGrpSpPr/>
          <p:nvPr/>
        </p:nvGrpSpPr>
        <p:grpSpPr>
          <a:xfrm>
            <a:off x="32628" y="4342503"/>
            <a:ext cx="8949447" cy="1815882"/>
            <a:chOff x="-56272" y="265814"/>
            <a:chExt cx="8949447" cy="1815882"/>
          </a:xfrm>
        </p:grpSpPr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FBFBF25E-982A-4E15-BBA4-9DE291380655}"/>
                </a:ext>
              </a:extLst>
            </p:cNvPr>
            <p:cNvSpPr txBox="1"/>
            <p:nvPr/>
          </p:nvSpPr>
          <p:spPr>
            <a:xfrm>
              <a:off x="250825" y="265814"/>
              <a:ext cx="8642350" cy="18158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כל </a:t>
              </a:r>
              <a:r>
                <a:rPr lang="he-IL" sz="40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1270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  <a:t>הבכור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 אשר יִוַלד בִּבְקַרְך ובצֹאנך, הַזָכָר תקדיש ליהוה אלוהיך...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וכי יהיה בו מום, פִּסֵח או עִוֵר, </a:t>
              </a:r>
              <a:br>
                <a:rPr lang="en-US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כל מום רע, לא תזבחנו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ליהוה אלוהיך.</a:t>
              </a:r>
            </a:p>
          </p:txBody>
        </p: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9203D88F-D303-4030-870E-CE2371932742}"/>
                </a:ext>
              </a:extLst>
            </p:cNvPr>
            <p:cNvSpPr txBox="1"/>
            <p:nvPr/>
          </p:nvSpPr>
          <p:spPr>
            <a:xfrm>
              <a:off x="-56272" y="1450641"/>
              <a:ext cx="258396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דברים</a:t>
              </a:r>
              <a:r>
                <a:rPr lang="he-IL" sz="28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 ט"ו: 19-21</a:t>
              </a: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D800D204-E119-40DA-82DB-5D6EF21D126D}"/>
              </a:ext>
            </a:extLst>
          </p:cNvPr>
          <p:cNvGrpSpPr/>
          <p:nvPr/>
        </p:nvGrpSpPr>
        <p:grpSpPr>
          <a:xfrm>
            <a:off x="250825" y="1007114"/>
            <a:ext cx="8642350" cy="1261884"/>
            <a:chOff x="250825" y="1007114"/>
            <a:chExt cx="8642350" cy="1261884"/>
          </a:xfrm>
        </p:grpSpPr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CDA709A-CFCD-47E4-B956-DDB0C67027E9}"/>
                </a:ext>
              </a:extLst>
            </p:cNvPr>
            <p:cNvSpPr txBox="1"/>
            <p:nvPr/>
          </p:nvSpPr>
          <p:spPr>
            <a:xfrm>
              <a:off x="250825" y="1007114"/>
              <a:ext cx="8642350" cy="12618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atin typeface="David" pitchFamily="34" charset="-79"/>
                  <a:cs typeface="David" pitchFamily="34" charset="-79"/>
                </a:rPr>
                <a:t>וחג הקציר </a:t>
              </a:r>
              <a:r>
                <a:rPr lang="he-IL" sz="40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1270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  <a:t>בִּכּוּרי</a:t>
              </a:r>
              <a:r>
                <a:rPr lang="he-IL" sz="3600" b="1" dirty="0">
                  <a:latin typeface="David" pitchFamily="34" charset="-79"/>
                  <a:cs typeface="David" pitchFamily="34" charset="-79"/>
                </a:rPr>
                <a:t> מעשיך אשר תזרע בשדה </a:t>
              </a:r>
              <a:br>
                <a:rPr lang="en-US" sz="3600" b="1" dirty="0">
                  <a:latin typeface="David" pitchFamily="34" charset="-79"/>
                  <a:cs typeface="David" pitchFamily="34" charset="-79"/>
                </a:rPr>
              </a:br>
              <a:r>
                <a:rPr lang="he-IL" sz="3600" b="1" dirty="0">
                  <a:latin typeface="David" pitchFamily="34" charset="-79"/>
                  <a:cs typeface="David" pitchFamily="34" charset="-79"/>
                </a:rPr>
                <a:t>יש להביא לכוהנים לבית המקדש. </a:t>
              </a: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E8C495C7-2FC2-4362-BC11-C0B2197B8739}"/>
                </a:ext>
              </a:extLst>
            </p:cNvPr>
            <p:cNvSpPr txBox="1"/>
            <p:nvPr/>
          </p:nvSpPr>
          <p:spPr>
            <a:xfrm>
              <a:off x="520059" y="1625751"/>
              <a:ext cx="24341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שמות כ"ג: 16</a:t>
              </a:r>
            </a:p>
          </p:txBody>
        </p:sp>
      </p:grp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CC7362E-BEDF-42B8-8D6C-A3684CC46A97}"/>
              </a:ext>
            </a:extLst>
          </p:cNvPr>
          <p:cNvSpPr txBox="1"/>
          <p:nvPr/>
        </p:nvSpPr>
        <p:spPr>
          <a:xfrm>
            <a:off x="674370" y="2315891"/>
            <a:ext cx="821880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חובה להביא לבית המקדש את </a:t>
            </a: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glow rad="762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ראשית היבול 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ורק אח"כ מותר לאכול מהיבול.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אם אכן יעשו זאת, אלוהים יברך אותם.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0BE1F22-FDD6-4DFC-9DE4-B64096851A05}"/>
              </a:ext>
            </a:extLst>
          </p:cNvPr>
          <p:cNvSpPr txBox="1"/>
          <p:nvPr/>
        </p:nvSpPr>
        <p:spPr>
          <a:xfrm>
            <a:off x="4535488" y="188913"/>
            <a:ext cx="43576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latin typeface="David" pitchFamily="34" charset="-79"/>
                <a:cs typeface="David" pitchFamily="34" charset="-79"/>
              </a:rPr>
              <a:t>לקח עבורנו:</a:t>
            </a:r>
          </a:p>
        </p:txBody>
      </p:sp>
    </p:spTree>
    <p:extLst>
      <p:ext uri="{BB962C8B-B14F-4D97-AF65-F5344CB8AC3E}">
        <p14:creationId xmlns:p14="http://schemas.microsoft.com/office/powerpoint/2010/main" val="38804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4AF486B-6743-4FA6-827F-72E9AD558474}"/>
              </a:ext>
            </a:extLst>
          </p:cNvPr>
          <p:cNvSpPr txBox="1"/>
          <p:nvPr/>
        </p:nvSpPr>
        <p:spPr>
          <a:xfrm>
            <a:off x="0" y="188913"/>
            <a:ext cx="8893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אלוהים מלמד אותנו שהוא אמור להיות במקום הראשון בחיינו, לפני כל דבר אחר.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9564DC4-8168-4117-9FFE-03EB54F19592}"/>
              </a:ext>
            </a:extLst>
          </p:cNvPr>
          <p:cNvSpPr txBox="1"/>
          <p:nvPr/>
        </p:nvSpPr>
        <p:spPr>
          <a:xfrm>
            <a:off x="250825" y="1850906"/>
            <a:ext cx="864235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800" b="1" spc="40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לתת לו את הראשון והמובחר!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FCF8B29-C5D1-4194-B714-0A949693A18B}"/>
              </a:ext>
            </a:extLst>
          </p:cNvPr>
          <p:cNvGrpSpPr/>
          <p:nvPr/>
        </p:nvGrpSpPr>
        <p:grpSpPr>
          <a:xfrm>
            <a:off x="0" y="3020457"/>
            <a:ext cx="9004579" cy="1384995"/>
            <a:chOff x="0" y="2505670"/>
            <a:chExt cx="9004579" cy="1384995"/>
          </a:xfrm>
        </p:grpSpPr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F6FB2AA-45B3-4039-BCFB-62FAEE5AE7C4}"/>
                </a:ext>
              </a:extLst>
            </p:cNvPr>
            <p:cNvSpPr txBox="1"/>
            <p:nvPr/>
          </p:nvSpPr>
          <p:spPr>
            <a:xfrm>
              <a:off x="0" y="2505670"/>
              <a:ext cx="9004579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0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בקשו </a:t>
              </a:r>
              <a:r>
                <a:rPr lang="he-IL" sz="44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>
                    <a:glow rad="76200">
                      <a:srgbClr val="FFFF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בראשונה</a:t>
              </a:r>
              <a:r>
                <a:rPr lang="he-IL" sz="40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 את מלכות אלוהים </a:t>
              </a:r>
              <a:b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</a:br>
              <a:r>
                <a:rPr lang="he-IL" sz="40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ואת צדקתו ונוסף לכם כל אלה.</a:t>
              </a:r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BDB13C69-A093-472D-A65E-7E551F4E1A78}"/>
                </a:ext>
              </a:extLst>
            </p:cNvPr>
            <p:cNvSpPr txBox="1"/>
            <p:nvPr/>
          </p:nvSpPr>
          <p:spPr>
            <a:xfrm>
              <a:off x="1285363" y="3206431"/>
              <a:ext cx="194575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מתי ו: 33</a:t>
              </a:r>
            </a:p>
          </p:txBody>
        </p:sp>
      </p:grp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04B3B83-5702-4C7C-A4DF-1C32E6E4DCC4}"/>
              </a:ext>
            </a:extLst>
          </p:cNvPr>
          <p:cNvSpPr txBox="1"/>
          <p:nvPr/>
        </p:nvSpPr>
        <p:spPr>
          <a:xfrm>
            <a:off x="250825" y="4730095"/>
            <a:ext cx="8642350" cy="1954381"/>
          </a:xfrm>
          <a:prstGeom prst="rect">
            <a:avLst/>
          </a:prstGeom>
          <a:solidFill>
            <a:schemeClr val="bg1"/>
          </a:solidFill>
          <a:ln w="76200">
            <a:solidFill>
              <a:srgbClr val="CC00CC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ts val="4800"/>
              </a:lnSpc>
            </a:pPr>
            <a:r>
              <a:rPr lang="he-IL" sz="4400" b="1" spc="300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מה שאנו מקריבים לאלוהים </a:t>
            </a:r>
            <a:br>
              <a:rPr lang="en-US" sz="4400" b="1" spc="300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4400" b="1" spc="300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הוא כאין וכאפס </a:t>
            </a:r>
            <a:br>
              <a:rPr lang="en-US" sz="4400" b="1" spc="300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4400" b="1" spc="300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לעומת מה שהוא הקריב עבורנו!</a:t>
            </a:r>
          </a:p>
        </p:txBody>
      </p:sp>
    </p:spTree>
    <p:extLst>
      <p:ext uri="{BB962C8B-B14F-4D97-AF65-F5344CB8AC3E}">
        <p14:creationId xmlns:p14="http://schemas.microsoft.com/office/powerpoint/2010/main" val="33199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8213298-D126-4735-AF61-FCDC72649E5E}"/>
              </a:ext>
            </a:extLst>
          </p:cNvPr>
          <p:cNvSpPr txBox="1"/>
          <p:nvPr/>
        </p:nvSpPr>
        <p:spPr>
          <a:xfrm>
            <a:off x="-107792" y="112631"/>
            <a:ext cx="55827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David" pitchFamily="34" charset="-79"/>
                <a:cs typeface="David" pitchFamily="34" charset="-79"/>
              </a:rPr>
              <a:t>מדוע ישוע נצלב בערב </a:t>
            </a: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הפסח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89135C4-8324-439E-A8D8-0B944E83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" y="920407"/>
            <a:ext cx="4849439" cy="50110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AFD23E7-55FB-4018-8FDE-EC271D06E9FC}"/>
              </a:ext>
            </a:extLst>
          </p:cNvPr>
          <p:cNvSpPr txBox="1"/>
          <p:nvPr/>
        </p:nvSpPr>
        <p:spPr>
          <a:xfrm>
            <a:off x="4287481" y="5920740"/>
            <a:ext cx="51543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spc="3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כי הוא שה הפסח!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A020C33-6589-4BB0-B3E5-9FDE5D8B3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20" y="909653"/>
            <a:ext cx="4161750" cy="50110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167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DD09CD4-3B13-44F2-88DA-4ADC9D1EAAEA}"/>
              </a:ext>
            </a:extLst>
          </p:cNvPr>
          <p:cNvSpPr txBox="1"/>
          <p:nvPr/>
        </p:nvSpPr>
        <p:spPr>
          <a:xfrm>
            <a:off x="0" y="188913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spc="200" dirty="0">
                <a:ln>
                  <a:solidFill>
                    <a:schemeClr val="tx1"/>
                  </a:solidFill>
                </a:ln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שבועות בברית החדשה - מתן רוח הקודש!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919A48-1F4F-42A7-B6C7-8E139EFC0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318"/>
            <a:ext cx="9191745" cy="57956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23E84D6-B1B6-485A-B50D-BDDF52C3FE3B}"/>
              </a:ext>
            </a:extLst>
          </p:cNvPr>
          <p:cNvSpPr txBox="1"/>
          <p:nvPr/>
        </p:nvSpPr>
        <p:spPr>
          <a:xfrm>
            <a:off x="250825" y="1883430"/>
            <a:ext cx="8642350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ותראינה אליהם לשונות נחלקות </a:t>
            </a:r>
            <a:r>
              <a:rPr lang="he-IL" sz="3600" b="1" dirty="0" err="1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ומראיהן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 כאש </a:t>
            </a:r>
            <a:r>
              <a:rPr lang="he-IL" sz="3600" b="1" dirty="0" err="1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ותנוחינה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 אחת אחת על כל אחד מהם.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762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וַיִמַלאוּ כולם רוח הקודש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, ויחלו לדבר בלשונות אחרות כאשר נתנם הרוח להטיף.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5B86D51-4D0A-46DF-8AE8-70AC1274DDC0}"/>
              </a:ext>
            </a:extLst>
          </p:cNvPr>
          <p:cNvSpPr txBox="1"/>
          <p:nvPr/>
        </p:nvSpPr>
        <p:spPr>
          <a:xfrm>
            <a:off x="358401" y="5167793"/>
            <a:ext cx="86423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לדעת מהו רצון אלוהים והיכולת לעשות אותו.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6FC40B4-E8C2-4C15-84BD-CF6F3F464DB2}"/>
              </a:ext>
            </a:extLst>
          </p:cNvPr>
          <p:cNvSpPr txBox="1"/>
          <p:nvPr/>
        </p:nvSpPr>
        <p:spPr>
          <a:xfrm>
            <a:off x="501650" y="4407198"/>
            <a:ext cx="86423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המתנה היקרה מכול: הטבילה ברוח הקודש!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5FAB764-0F22-4175-8815-DEEAECCAF2D8}"/>
              </a:ext>
            </a:extLst>
          </p:cNvPr>
          <p:cNvSpPr txBox="1"/>
          <p:nvPr/>
        </p:nvSpPr>
        <p:spPr>
          <a:xfrm>
            <a:off x="143249" y="5875679"/>
            <a:ext cx="88931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זוהי הרמה הרוחנית בה עלינו לחיות כל הזמן.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A1266F3C-3764-45D6-8A39-27BFB54DE940}"/>
              </a:ext>
            </a:extLst>
          </p:cNvPr>
          <p:cNvGrpSpPr/>
          <p:nvPr/>
        </p:nvGrpSpPr>
        <p:grpSpPr>
          <a:xfrm>
            <a:off x="0" y="188913"/>
            <a:ext cx="8893175" cy="4052906"/>
            <a:chOff x="0" y="188913"/>
            <a:chExt cx="8893175" cy="4052906"/>
          </a:xfrm>
        </p:grpSpPr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CBD9380A-3ECE-4ECB-884C-73EB8843F4CE}"/>
                </a:ext>
              </a:extLst>
            </p:cNvPr>
            <p:cNvSpPr txBox="1"/>
            <p:nvPr/>
          </p:nvSpPr>
          <p:spPr>
            <a:xfrm>
              <a:off x="0" y="188913"/>
              <a:ext cx="8893175" cy="17543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>
                    <a:glow rad="762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  <a:t>וביום מלאֹת שבעת השבועות </a:t>
              </a:r>
              <a:r>
                <a:rPr lang="he-IL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ויתאספו כולם לב אחד.</a:t>
              </a:r>
              <a:b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ויהי פתאום קול רעש מן השמים כקול רוח סערה וימלא את כל הבית אשר ישבו בו.</a:t>
              </a: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4113EB40-7E04-4BDB-96E6-5D2EC0DCBB73}"/>
                </a:ext>
              </a:extLst>
            </p:cNvPr>
            <p:cNvSpPr txBox="1"/>
            <p:nvPr/>
          </p:nvSpPr>
          <p:spPr>
            <a:xfrm>
              <a:off x="358401" y="3595488"/>
              <a:ext cx="287272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מעה"ש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 ב: 1-4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3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44E6326-6182-4A60-9D72-448239FC0DBF}"/>
              </a:ext>
            </a:extLst>
          </p:cNvPr>
          <p:cNvSpPr txBox="1"/>
          <p:nvPr/>
        </p:nvSpPr>
        <p:spPr>
          <a:xfrm>
            <a:off x="6009106" y="1575487"/>
            <a:ext cx="28840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err="1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itchFamily="34" charset="-79"/>
                <a:cs typeface="David" pitchFamily="34" charset="-79"/>
              </a:rPr>
              <a:t>מעה"ש</a:t>
            </a: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itchFamily="34" charset="-79"/>
                <a:cs typeface="David" pitchFamily="34" charset="-79"/>
              </a:rPr>
              <a:t> ב: 5-12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C7F0B2B-D90C-42F1-9293-0BB9E88DA5B2}"/>
              </a:ext>
            </a:extLst>
          </p:cNvPr>
          <p:cNvSpPr txBox="1"/>
          <p:nvPr/>
        </p:nvSpPr>
        <p:spPr>
          <a:xfrm>
            <a:off x="0" y="2204748"/>
            <a:ext cx="8893175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ובירושלים שכנו </a:t>
            </a: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762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יהודים אנשי חסד מכל גוי וגוי 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762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762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  <a:t>אשר תחת השמים.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76200">
                    <a:srgbClr val="FFFF00"/>
                  </a:glo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ויהי בהיות קול הרעש ההוא, ויקבצו עם רב ויהיו נבוכים כי איש איש שומע אותם מדברים בשפת עמו.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66D0E72-AE6A-4A15-8F82-347A710DF4AE}"/>
              </a:ext>
            </a:extLst>
          </p:cNvPr>
          <p:cNvSpPr txBox="1"/>
          <p:nvPr/>
        </p:nvSpPr>
        <p:spPr>
          <a:xfrm>
            <a:off x="0" y="4424736"/>
            <a:ext cx="889317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וישתוממו ויתמהו ויאמרו איש אל רעהו: 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הנה כל אלה המדברים הלא גלילים המה, 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ואיך אנחנו שומעים אותם איש כשפת ארץ מולדתנו׃ </a:t>
            </a:r>
            <a:r>
              <a:rPr lang="he-IL" sz="3600" b="1" dirty="0" err="1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פרתיים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 ומדים </a:t>
            </a:r>
            <a:r>
              <a:rPr lang="he-IL" sz="3600" b="1" dirty="0" err="1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ועילמים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 ... </a:t>
            </a:r>
            <a:endParaRPr lang="he-IL" sz="3600" b="1" dirty="0">
              <a:ln>
                <a:solidFill>
                  <a:schemeClr val="tx1"/>
                </a:solidFill>
              </a:ln>
              <a:solidFill>
                <a:srgbClr val="3333FF"/>
              </a:solidFill>
              <a:latin typeface="David" pitchFamily="34" charset="-79"/>
              <a:cs typeface="+mj-cs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77452F6-B7ED-4749-8EA2-E74AA85E6F6B}"/>
              </a:ext>
            </a:extLst>
          </p:cNvPr>
          <p:cNvSpPr txBox="1"/>
          <p:nvPr/>
        </p:nvSpPr>
        <p:spPr>
          <a:xfrm>
            <a:off x="250825" y="200250"/>
            <a:ext cx="86423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מדוע אלוהים החליט לתת את רוח הקודש למאמינים דווקא </a:t>
            </a:r>
            <a:r>
              <a:rPr lang="he-IL" sz="44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בשבועות</a:t>
            </a:r>
            <a:r>
              <a:rPr lang="he-IL" sz="4000" b="1" dirty="0">
                <a:latin typeface="David" pitchFamily="34" charset="-79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24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טובה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3600" b="1" dirty="0" smtClean="0">
            <a:latin typeface="David" pitchFamily="34" charset="-79"/>
            <a:cs typeface="David" pitchFamily="34" charset="-79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טובה 2" id="{32E4DCDF-4C28-47D5-86AA-B33FB37974E8}" vid="{4C13F78A-B550-4647-8F43-9CF46B472F71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1183</TotalTime>
  <Words>733</Words>
  <Application>Microsoft Office PowerPoint</Application>
  <PresentationFormat>On-screen Show (4:3)</PresentationFormat>
  <Paragraphs>76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David</vt:lpstr>
      <vt:lpstr>Wingdings</vt:lpstr>
      <vt:lpstr>טובה 2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משה</dc:creator>
  <cp:lastModifiedBy>bd sharing</cp:lastModifiedBy>
  <cp:revision>96</cp:revision>
  <dcterms:created xsi:type="dcterms:W3CDTF">2020-05-16T11:29:52Z</dcterms:created>
  <dcterms:modified xsi:type="dcterms:W3CDTF">2020-05-23T16:58:47Z</dcterms:modified>
</cp:coreProperties>
</file>