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439" r:id="rId2"/>
    <p:sldId id="739" r:id="rId3"/>
    <p:sldId id="798" r:id="rId4"/>
    <p:sldId id="800" r:id="rId5"/>
    <p:sldId id="801" r:id="rId6"/>
    <p:sldId id="802" r:id="rId7"/>
    <p:sldId id="803" r:id="rId8"/>
    <p:sldId id="804" r:id="rId9"/>
    <p:sldId id="805" r:id="rId10"/>
    <p:sldId id="808" r:id="rId11"/>
    <p:sldId id="809" r:id="rId12"/>
    <p:sldId id="810" r:id="rId13"/>
    <p:sldId id="811" r:id="rId14"/>
    <p:sldId id="824" r:id="rId15"/>
    <p:sldId id="823" r:id="rId16"/>
    <p:sldId id="814" r:id="rId17"/>
    <p:sldId id="830" r:id="rId18"/>
    <p:sldId id="826" r:id="rId19"/>
    <p:sldId id="828" r:id="rId20"/>
    <p:sldId id="831" r:id="rId21"/>
    <p:sldId id="832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137"/>
    <a:srgbClr val="A54E07"/>
    <a:srgbClr val="C8E6EE"/>
    <a:srgbClr val="EFECFA"/>
    <a:srgbClr val="DFF0F5"/>
    <a:srgbClr val="00642D"/>
    <a:srgbClr val="381850"/>
    <a:srgbClr val="760000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56" autoAdjust="0"/>
    <p:restoredTop sz="86458" autoAdjust="0"/>
  </p:normalViewPr>
  <p:slideViewPr>
    <p:cSldViewPr>
      <p:cViewPr>
        <p:scale>
          <a:sx n="90" d="100"/>
          <a:sy n="90" d="100"/>
        </p:scale>
        <p:origin x="-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99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כ"ח/תמוז/תש"פ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כ"ח/תמוז/תש"פ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052736"/>
            <a:ext cx="8640960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4000" b="1" dirty="0">
                <a:ea typeface="Calibri"/>
              </a:rPr>
              <a:t>48 אָנֹכִי הוּא לֶחֶם הַחַיִּים׃  49 אֲבוֹתֵיכֶם אָכְלוּ </a:t>
            </a:r>
            <a:r>
              <a:rPr lang="he-IL" sz="4000" b="1" dirty="0" err="1">
                <a:ea typeface="Calibri"/>
              </a:rPr>
              <a:t>אֶת־הַמָּן</a:t>
            </a:r>
            <a:r>
              <a:rPr lang="he-IL" sz="4000" b="1" dirty="0">
                <a:ea typeface="Calibri"/>
              </a:rPr>
              <a:t> בַּמִּדְבָּר וַיָּמֻתוּ׃  50 זֶה הוּא הַלֶּחֶם הַיֹּרֵד </a:t>
            </a:r>
            <a:r>
              <a:rPr lang="he-IL" sz="4000" b="1" dirty="0" err="1">
                <a:ea typeface="Calibri"/>
              </a:rPr>
              <a:t>מִן־הַשָּׁמָיִם</a:t>
            </a:r>
            <a:r>
              <a:rPr lang="he-IL" sz="4000" b="1" dirty="0">
                <a:ea typeface="Calibri"/>
              </a:rPr>
              <a:t> לְמַעַן </a:t>
            </a:r>
            <a:r>
              <a:rPr lang="he-IL" sz="4000" b="1" dirty="0" err="1">
                <a:ea typeface="Calibri"/>
              </a:rPr>
              <a:t>יֹאכַל־אִיש</a:t>
            </a:r>
            <a:r>
              <a:rPr lang="he-IL" sz="4000" b="1" dirty="0">
                <a:ea typeface="Calibri"/>
              </a:rPr>
              <a:t>ׁ מִמֶּנּוּ וְלֹא יָמוּת׃  51 אָנֹכִי הַלֶּחֶם הַחַי הַיֹּרֵד </a:t>
            </a:r>
            <a:r>
              <a:rPr lang="he-IL" sz="4000" b="1" dirty="0" err="1">
                <a:ea typeface="Calibri"/>
              </a:rPr>
              <a:t>מִן־הַשָּׁמַיִם</a:t>
            </a:r>
            <a:r>
              <a:rPr lang="he-IL" sz="4000" b="1" dirty="0">
                <a:ea typeface="Calibri"/>
              </a:rPr>
              <a:t> אִישׁ </a:t>
            </a:r>
            <a:r>
              <a:rPr lang="he-IL" sz="4000" b="1" dirty="0" err="1">
                <a:ea typeface="Calibri"/>
              </a:rPr>
              <a:t>כִּי־יֹאכַל</a:t>
            </a:r>
            <a:r>
              <a:rPr lang="he-IL" sz="4000" b="1" dirty="0">
                <a:ea typeface="Calibri"/>
              </a:rPr>
              <a:t> </a:t>
            </a:r>
            <a:r>
              <a:rPr lang="he-IL" sz="4000" b="1" dirty="0" err="1">
                <a:ea typeface="Calibri"/>
              </a:rPr>
              <a:t>מִן־הַלֶּחֶם</a:t>
            </a:r>
            <a:r>
              <a:rPr lang="he-IL" sz="4000" b="1" dirty="0">
                <a:ea typeface="Calibri"/>
              </a:rPr>
              <a:t> הַזֶּה יִחְיֶה לְעוֹלָם וְהַלֶּחֶם אֲשֶׁר </a:t>
            </a:r>
            <a:r>
              <a:rPr lang="he-IL" sz="4000" b="1" dirty="0" err="1">
                <a:ea typeface="Calibri"/>
              </a:rPr>
              <a:t>אֶתְּנֶנּו</a:t>
            </a:r>
            <a:r>
              <a:rPr lang="he-IL" sz="4000" b="1" dirty="0">
                <a:ea typeface="Calibri"/>
              </a:rPr>
              <a:t>ּ הוּא בְשָׂרִי אֲשֶׁר אֲנִי נֹתֵן בְּעַד הַחַיִּים בָּעוֹלָם׃ </a:t>
            </a:r>
            <a:r>
              <a:rPr lang="he-IL" sz="4000" b="1" dirty="0" smtClean="0">
                <a:ea typeface="Calibri"/>
              </a:rPr>
              <a:t>     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בשורת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יוחנן ו: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48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-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51</a:t>
            </a:r>
            <a:endParaRPr lang="he-IL" sz="3600" b="1" dirty="0">
              <a:solidFill>
                <a:srgbClr val="C00000"/>
              </a:solidFill>
            </a:endParaRPr>
          </a:p>
          <a:p>
            <a:pPr marL="0" lvl="0" indent="0">
              <a:lnSpc>
                <a:spcPts val="5000"/>
              </a:lnSpc>
              <a:buNone/>
            </a:pP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92088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ea typeface="Calibri"/>
              </a:rPr>
              <a:t>בשורת יוחנן </a:t>
            </a:r>
            <a:r>
              <a:rPr lang="he-IL" sz="4000" b="1" u="sng" dirty="0" smtClean="0">
                <a:solidFill>
                  <a:srgbClr val="C00000"/>
                </a:solidFill>
                <a:ea typeface="Calibri"/>
              </a:rPr>
              <a:t>ו:  </a:t>
            </a:r>
            <a:r>
              <a:rPr lang="en-US" sz="4000" b="1" u="sng" dirty="0" smtClean="0">
                <a:solidFill>
                  <a:srgbClr val="C00000"/>
                </a:solidFill>
                <a:ea typeface="Calibri"/>
                <a:cs typeface="Arial"/>
              </a:rPr>
              <a:t>48 </a:t>
            </a:r>
            <a:r>
              <a:rPr lang="en-US" sz="4000" b="1" u="sng" dirty="0">
                <a:solidFill>
                  <a:srgbClr val="C00000"/>
                </a:solidFill>
                <a:ea typeface="Calibri"/>
                <a:cs typeface="Arial"/>
              </a:rPr>
              <a:t>- </a:t>
            </a:r>
            <a:r>
              <a:rPr lang="en-US" sz="4000" b="1" u="sng" dirty="0" smtClean="0">
                <a:solidFill>
                  <a:srgbClr val="C00000"/>
                </a:solidFill>
                <a:ea typeface="Calibri"/>
                <a:cs typeface="Arial"/>
              </a:rPr>
              <a:t>59</a:t>
            </a:r>
            <a:endParaRPr lang="en-US" sz="4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54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הָאֹכֵל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אֶת־בְּשָׂרִי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וְהַשֹּׁתֶה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אֶת־דָּמִי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יֶשׁ־לוֹ חַיֵּי עוֹלָמִים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וַאֲנִי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אֲקִימֶנּו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ּ בַּיּוֹם הָאַחֲרוֹן׃</a:t>
            </a:r>
            <a:endParaRPr lang="he-IL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54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2389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55 כִּי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בְשָׂרִי בֶּאֱמֶת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הוּא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מַאֲכָל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וְדָמִי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בֶּאֱמֶת </a:t>
            </a:r>
            <a:r>
              <a:rPr lang="he-IL" sz="3600" b="1" dirty="0">
                <a:ea typeface="Calibri"/>
              </a:rPr>
              <a:t>הוּא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מַשְׁקֶה׃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55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 56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הָאֹכֵל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אֶת־בְּשָׂרִי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וְשֹׁתֶה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אֶת־דָּמִי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הוּא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יָלִין בִּי וַאֲנִי בוֹ׃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׃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56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57 כַּאֲשֶׁר שְׁלָחַנִי הָאָב הַחַי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וְאָנֹכִי חַי בִּגְלַל אָבִי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כֵּן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הָאֹכֵל אֹתִי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גַּם־הוּא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יִחְיֶה בִּגְלָלִי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57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58 זֶה הוּא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הַלֶּחֶם הַיֹּרֵד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מִן־הַשָּׁמָיִם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לֹא כַּאֲשֶׁר אָכְלוּ אֲבוֹתֵיכֶם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אֶת־הַמָּן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וַיָּמֻתוּ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הָאֹכֵל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אֶת־הַלֶּחֶם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הַזֶּה יִחְיֶה לְעוֹלָם׃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58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59 כָּזֹאת דִּבֶּר בְּבֵית הַכְּנֵסֶת בְּלַמְּדוֹ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בִּכְפַר נַחוּם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59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he-IL" sz="3600" b="1" dirty="0" smtClean="0">
                <a:solidFill>
                  <a:prstClr val="black"/>
                </a:solidFill>
                <a:ea typeface="Calibri"/>
                <a:cs typeface="Arial"/>
              </a:rPr>
              <a:t>המשמעות של דברי ישוע: </a:t>
            </a:r>
            <a:r>
              <a:rPr lang="he-IL" sz="3600" b="1" dirty="0" err="1" smtClean="0">
                <a:solidFill>
                  <a:srgbClr val="C00000"/>
                </a:solidFill>
                <a:ea typeface="Calibri"/>
                <a:cs typeface="Arial"/>
              </a:rPr>
              <a:t>אִם־לֹא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  <a:cs typeface="Arial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  <a:cs typeface="Arial"/>
              </a:rPr>
              <a:t>תֹאכְלוּ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  <a:cs typeface="Arial"/>
              </a:rPr>
              <a:t>אֶת בְּשַׂר בֶּן הָאָדָם </a:t>
            </a:r>
            <a:r>
              <a:rPr lang="he-IL" sz="3600" b="1" dirty="0">
                <a:solidFill>
                  <a:srgbClr val="C00000"/>
                </a:solidFill>
                <a:ea typeface="Calibri"/>
                <a:cs typeface="Arial"/>
              </a:rPr>
              <a:t>וּשְׁתִיתֶם </a:t>
            </a:r>
            <a:r>
              <a:rPr lang="he-IL" sz="3600" b="1" dirty="0" err="1">
                <a:solidFill>
                  <a:srgbClr val="C00000"/>
                </a:solidFill>
                <a:ea typeface="Calibri"/>
                <a:cs typeface="Arial"/>
              </a:rPr>
              <a:t>אֶת־דָּמו</a:t>
            </a:r>
            <a:r>
              <a:rPr lang="he-IL" sz="3600" b="1" dirty="0">
                <a:solidFill>
                  <a:srgbClr val="C00000"/>
                </a:solidFill>
                <a:ea typeface="Calibri"/>
                <a:cs typeface="Arial"/>
              </a:rPr>
              <a:t>ֹ </a:t>
            </a:r>
            <a:r>
              <a:rPr lang="he-IL" sz="3600" b="1" dirty="0" err="1">
                <a:solidFill>
                  <a:prstClr val="black"/>
                </a:solidFill>
                <a:ea typeface="Calibri"/>
                <a:cs typeface="Arial"/>
              </a:rPr>
              <a:t>אֵין־לָכֶם</a:t>
            </a:r>
            <a:r>
              <a:rPr lang="he-IL" sz="3600" b="1" dirty="0">
                <a:solidFill>
                  <a:prstClr val="black"/>
                </a:solidFill>
                <a:ea typeface="Calibri"/>
                <a:cs typeface="Arial"/>
              </a:rPr>
              <a:t> חַיִּים בְּקִרְבְּכֶם׃</a:t>
            </a:r>
            <a:endParaRPr lang="he-IL" sz="2000" dirty="0">
              <a:solidFill>
                <a:srgbClr val="C00000"/>
              </a:solidFill>
              <a:ea typeface="+mn-ea"/>
              <a:cs typeface="Arial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22413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ea typeface="Calibri"/>
              </a:rPr>
              <a:t>24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קְחוּ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אִכְלוּ </a:t>
            </a:r>
            <a:r>
              <a:rPr lang="he-IL" sz="4400" b="1" dirty="0">
                <a:solidFill>
                  <a:srgbClr val="C00000"/>
                </a:solidFill>
                <a:ea typeface="Calibri"/>
              </a:rPr>
              <a:t>זֶה גוּפִי </a:t>
            </a:r>
            <a:r>
              <a:rPr lang="he-IL" sz="4400" b="1" dirty="0">
                <a:solidFill>
                  <a:srgbClr val="7030A0"/>
                </a:solidFill>
                <a:ea typeface="Calibri"/>
              </a:rPr>
              <a:t>הַנִּבְצָע</a:t>
            </a:r>
            <a:r>
              <a:rPr lang="he-IL" sz="44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בַּעַדְכֶם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 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</a:rPr>
              <a:t>עֲשֹוּ זֹאת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לְזִכְרוֹנִי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׃ </a:t>
            </a:r>
            <a:endParaRPr lang="he-IL" sz="3600" b="1" dirty="0" smtClean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sz="3600" b="1" dirty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sz="3600" b="1" dirty="0" smtClean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sz="3600" b="1" dirty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 smtClean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>
              <a:solidFill>
                <a:srgbClr val="C00000"/>
              </a:solidFill>
              <a:ea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 smtClean="0">
              <a:solidFill>
                <a:srgbClr val="C00000"/>
              </a:solidFill>
              <a:ea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147" y="2780928"/>
            <a:ext cx="828092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4600"/>
              </a:lnSpc>
            </a:pPr>
            <a:r>
              <a:rPr lang="he-IL" sz="3200" b="1" dirty="0" smtClean="0">
                <a:solidFill>
                  <a:prstClr val="black"/>
                </a:solidFill>
                <a:ea typeface="Calibri"/>
              </a:rPr>
              <a:t>25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וְכֵן </a:t>
            </a:r>
            <a:r>
              <a:rPr lang="he-IL" sz="3600" b="1" dirty="0" err="1" smtClean="0">
                <a:solidFill>
                  <a:prstClr val="black"/>
                </a:solidFill>
                <a:ea typeface="Calibri"/>
              </a:rPr>
              <a:t>גַּם־אֶת־הַכּוֹס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אַחַר הַסְּעוּדָה וַיֹּאמַר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הַכּוֹס הַזֹּאת </a:t>
            </a:r>
            <a:r>
              <a:rPr lang="he-IL" sz="3600" b="1" dirty="0" smtClean="0">
                <a:ea typeface="Calibri"/>
              </a:rPr>
              <a:t>הִיא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הַבְּרִית הַחֲדָשָׁה </a:t>
            </a:r>
            <a:r>
              <a:rPr lang="he-IL" sz="4400" b="1" dirty="0" smtClean="0">
                <a:solidFill>
                  <a:srgbClr val="C00000"/>
                </a:solidFill>
                <a:ea typeface="Calibri"/>
              </a:rPr>
              <a:t>בְּדָמִי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  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</a:rPr>
              <a:t>עֲשֹוּ זֹאת </a:t>
            </a:r>
            <a:r>
              <a:rPr lang="he-IL" sz="3600" b="1" dirty="0" err="1" smtClean="0">
                <a:solidFill>
                  <a:srgbClr val="7030A0"/>
                </a:solidFill>
                <a:ea typeface="Calibri"/>
              </a:rPr>
              <a:t>לְזִכְרוֹנִי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׃  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74330" y="4668377"/>
            <a:ext cx="851420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ea typeface="Calibri"/>
              </a:rPr>
              <a:t> </a:t>
            </a:r>
            <a:r>
              <a:rPr lang="he-IL" sz="3200" b="1" dirty="0">
                <a:ea typeface="Calibri"/>
              </a:rPr>
              <a:t>26</a:t>
            </a:r>
            <a:r>
              <a:rPr lang="he-IL" sz="3600" b="1" dirty="0">
                <a:ea typeface="Calibri"/>
              </a:rPr>
              <a:t> כִּי </a:t>
            </a:r>
            <a:r>
              <a:rPr lang="he-IL" sz="3600" b="1" dirty="0" err="1">
                <a:ea typeface="Calibri"/>
              </a:rPr>
              <a:t>בְכָל־עֵת</a:t>
            </a:r>
            <a:r>
              <a:rPr lang="he-IL" sz="3600" b="1" dirty="0">
                <a:ea typeface="Calibri"/>
              </a:rPr>
              <a:t> שֶׁתֹּאכְלוּ </a:t>
            </a:r>
            <a:r>
              <a:rPr lang="he-IL" sz="3600" b="1" dirty="0" err="1">
                <a:ea typeface="Calibri"/>
              </a:rPr>
              <a:t>אֶת־הַלֶּחֶם</a:t>
            </a:r>
            <a:r>
              <a:rPr lang="he-IL" sz="3600" b="1" dirty="0">
                <a:ea typeface="Calibri"/>
              </a:rPr>
              <a:t> הַזֶּה וְתִשְׁתּוּ </a:t>
            </a:r>
            <a:r>
              <a:rPr lang="he-IL" sz="3600" b="1" dirty="0" err="1">
                <a:ea typeface="Calibri"/>
              </a:rPr>
              <a:t>אֶת־הַכּוֹס</a:t>
            </a:r>
            <a:r>
              <a:rPr lang="he-IL" sz="3600" b="1" dirty="0">
                <a:ea typeface="Calibri"/>
              </a:rPr>
              <a:t> הַזֹּאת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הַזְכֵּר תַּזְכִּירוּ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אֶת־מוֹת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אֲדֹנֵינו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</a:t>
            </a:r>
            <a:r>
              <a:rPr lang="he-IL" sz="3600" b="1" dirty="0">
                <a:ea typeface="Calibri"/>
              </a:rPr>
              <a:t> עַד כִּי </a:t>
            </a:r>
            <a:r>
              <a:rPr lang="he-IL" sz="3200" b="1" dirty="0" smtClean="0">
                <a:ea typeface="Calibri"/>
              </a:rPr>
              <a:t>יָבוֹא׃  </a:t>
            </a:r>
            <a:r>
              <a:rPr lang="he-IL" sz="2800" b="1" dirty="0" smtClean="0">
                <a:solidFill>
                  <a:srgbClr val="C00000"/>
                </a:solidFill>
                <a:ea typeface="Calibri"/>
              </a:rPr>
              <a:t>ראשונה </a:t>
            </a:r>
            <a:r>
              <a:rPr lang="he-IL" sz="2800" b="1" dirty="0" err="1">
                <a:solidFill>
                  <a:srgbClr val="C00000"/>
                </a:solidFill>
                <a:ea typeface="Calibri"/>
              </a:rPr>
              <a:t>לקורינתים</a:t>
            </a:r>
            <a:r>
              <a:rPr lang="he-IL" sz="2800" b="1" dirty="0">
                <a:solidFill>
                  <a:srgbClr val="C00000"/>
                </a:solidFill>
                <a:ea typeface="Calibri"/>
              </a:rPr>
              <a:t> י"א: </a:t>
            </a:r>
            <a:r>
              <a:rPr lang="en-US" sz="2800" b="1" dirty="0">
                <a:solidFill>
                  <a:srgbClr val="C00000"/>
                </a:solidFill>
                <a:ea typeface="Calibri"/>
              </a:rPr>
              <a:t>24 - 26</a:t>
            </a:r>
            <a:endParaRPr lang="he-IL" sz="1400" b="1" dirty="0">
              <a:solidFill>
                <a:srgbClr val="C00000"/>
              </a:solidFill>
            </a:endParaRPr>
          </a:p>
          <a:p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45339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המחיר שישוע האדון שילם בגופו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3387988"/>
            <a:ext cx="8229600" cy="22608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solidFill>
                  <a:srgbClr val="000000"/>
                </a:solidFill>
                <a:ea typeface="Calibri"/>
              </a:rPr>
              <a:t> 5 וְהוּא֙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מְחֹלָ֣ל מִפְּשָׁעֵ֔נוּ 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מְדֻכָּ֖א </a:t>
            </a:r>
            <a:r>
              <a:rPr lang="he-IL" b="1" dirty="0" err="1">
                <a:solidFill>
                  <a:srgbClr val="000000"/>
                </a:solidFill>
                <a:ea typeface="Calibri"/>
              </a:rPr>
              <a:t>מֵעֲוֺנֹתֵ֑ינו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ּ מוּסַ֤ר שְׁלוֹמֵ֨נוּ֙ עָלָ֔יו וּבַחֲבֻרָת֖וֹ </a:t>
            </a:r>
            <a:r>
              <a:rPr lang="he-IL" b="1" dirty="0" err="1">
                <a:solidFill>
                  <a:srgbClr val="000000"/>
                </a:solidFill>
                <a:ea typeface="Calibri"/>
              </a:rPr>
              <a:t>נִרְפָּא־לָֽנו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ּ׃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solidFill>
                  <a:srgbClr val="000000"/>
                </a:solidFill>
                <a:ea typeface="Calibri"/>
              </a:rPr>
              <a:t>  6 </a:t>
            </a:r>
            <a:r>
              <a:rPr lang="he-IL" b="1" dirty="0" smtClean="0">
                <a:solidFill>
                  <a:srgbClr val="000000"/>
                </a:solidFill>
                <a:ea typeface="Calibri"/>
              </a:rPr>
              <a:t>וַֽיהוָה֙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הִפְגִּ֣יעַ בּ֔וֹ אֵ֖ת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עֲוֺ֥ן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כֻּלָּֽנו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ּ</a:t>
            </a:r>
            <a:r>
              <a:rPr lang="he-IL" b="1" dirty="0" smtClean="0">
                <a:solidFill>
                  <a:srgbClr val="000000"/>
                </a:solidFill>
                <a:ea typeface="Calibri"/>
              </a:rPr>
              <a:t>׃ 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ישעיהו: נ"ג</a:t>
            </a:r>
            <a:endParaRPr lang="en-US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149080"/>
            <a:ext cx="76328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556792"/>
            <a:ext cx="7776864" cy="11885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he-IL" sz="3200" b="1" dirty="0">
                <a:ea typeface="Calibri"/>
              </a:rPr>
              <a:t>כַּמַּ֥יִם נִשְׁפַּכְתִּי֮ וְהִתְפָּֽרְד֗וּ </a:t>
            </a:r>
            <a:r>
              <a:rPr lang="he-IL" sz="3200" b="1" dirty="0" err="1">
                <a:ea typeface="Calibri"/>
              </a:rPr>
              <a:t>כָּֽל־עַצְמ֫וֹתָ֥י</a:t>
            </a:r>
            <a:r>
              <a:rPr lang="he-IL" sz="3200" b="1" dirty="0">
                <a:ea typeface="Calibri"/>
              </a:rPr>
              <a:t> הָיָ֣ה לִ֭בִּי כַּדּוֹנָ֑ג נָ֝מֵ֗ס בְּת֣וֹךְ </a:t>
            </a:r>
            <a:r>
              <a:rPr lang="he-IL" sz="3200" b="1" dirty="0" smtClean="0">
                <a:ea typeface="Calibri"/>
              </a:rPr>
              <a:t>מֵעָֽי׃  </a:t>
            </a:r>
            <a:r>
              <a:rPr lang="he-IL" sz="3200" b="1" dirty="0" smtClean="0">
                <a:solidFill>
                  <a:srgbClr val="C00000"/>
                </a:solidFill>
                <a:ea typeface="Calibri"/>
              </a:rPr>
              <a:t>תהילים כ"ב: 15</a:t>
            </a:r>
            <a:endParaRPr lang="en-US" sz="32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8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555" y="1052736"/>
            <a:ext cx="7632848" cy="2131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solidFill>
                  <a:srgbClr val="000000"/>
                </a:solidFill>
                <a:ea typeface="Calibri"/>
              </a:rPr>
              <a:t>13 הַמָּשִׁיחַ פָּדָנוּ מִקִּלְלַת הַתּוֹרָה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בִּהְיוֹתוֹ לִקְלָלָה בַּעֲדֵנוּ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שֶׁנֶּאֱמַר קִלְלַת </a:t>
            </a:r>
            <a:r>
              <a:rPr lang="he-IL" sz="3600" b="1" dirty="0" err="1">
                <a:solidFill>
                  <a:srgbClr val="000000"/>
                </a:solidFill>
                <a:ea typeface="Calibri"/>
              </a:rPr>
              <a:t>אֱלֹהִים</a:t>
            </a:r>
            <a:r>
              <a:rPr lang="he-IL" sz="3600" b="1" dirty="0">
                <a:solidFill>
                  <a:srgbClr val="000000"/>
                </a:solidFill>
                <a:ea typeface="Calibri"/>
              </a:rPr>
              <a:t> תָּלוּי׃</a:t>
            </a:r>
            <a:endParaRPr lang="en-US" sz="3600" dirty="0"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גלטיים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 ג : 13</a:t>
            </a:r>
            <a:endParaRPr lang="en-US" sz="3600" dirty="0"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789040"/>
            <a:ext cx="8064896" cy="20036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14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וַיִּמְחַק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אֶת־הַשְּׁטָר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הַמֵּעִיד בָּנוּ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בְּחֻקֹּתָיו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אֲשֶׁר הָיָה נֶגְדֵּנוּ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וַיִּשָּׂאֵהו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ּ מִתּוֹכֵנוּ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וַיִּתְקָעֵהוּ בַּצְּלָב׃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 smtClean="0">
                <a:solidFill>
                  <a:prstClr val="black"/>
                </a:solidFill>
                <a:ea typeface="Calibri"/>
              </a:rPr>
              <a:t>   </a:t>
            </a:r>
            <a:r>
              <a:rPr lang="he-IL" sz="3600" b="1" dirty="0" err="1" smtClean="0">
                <a:solidFill>
                  <a:srgbClr val="C00000"/>
                </a:solidFill>
                <a:ea typeface="Calibri"/>
              </a:rPr>
              <a:t>קולסיים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ב: 14</a:t>
            </a:r>
            <a:endParaRPr lang="he-I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3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האב נאלץ להסתיר פניו מבנו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solidFill>
                  <a:srgbClr val="000000"/>
                </a:solidFill>
                <a:ea typeface="Calibri"/>
              </a:rPr>
              <a:t>34 וּבַשָּׁעָה הַתְּשִׁיעִית 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וַיִּצְעַק יֵשׁוּעַ בְּקוֹל גָּדוֹל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אֵלִי </a:t>
            </a:r>
            <a:r>
              <a:rPr lang="he-IL" b="1" dirty="0" err="1">
                <a:solidFill>
                  <a:srgbClr val="C00000"/>
                </a:solidFill>
                <a:ea typeface="Calibri"/>
              </a:rPr>
              <a:t>אֵלִי</a:t>
            </a:r>
            <a:r>
              <a:rPr lang="he-IL" b="1" dirty="0">
                <a:solidFill>
                  <a:srgbClr val="C00000"/>
                </a:solidFill>
                <a:ea typeface="Calibri"/>
              </a:rPr>
              <a:t> לָמָה עֲזַבְתָּנִי׃</a:t>
            </a:r>
            <a:r>
              <a:rPr lang="he-IL" b="1" dirty="0">
                <a:solidFill>
                  <a:srgbClr val="000000"/>
                </a:solidFill>
                <a:ea typeface="Calibri"/>
              </a:rPr>
              <a:t> </a:t>
            </a:r>
            <a:r>
              <a:rPr lang="he-IL" b="1" dirty="0" smtClean="0">
                <a:solidFill>
                  <a:srgbClr val="000000"/>
                </a:solidFill>
                <a:ea typeface="Calibri"/>
              </a:rPr>
              <a:t>   מרקוס ט"ו : 34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8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ea typeface="Calibri"/>
              </a:rPr>
              <a:t>52 </a:t>
            </a:r>
            <a:r>
              <a:rPr lang="he-IL" sz="3600" b="1" dirty="0" err="1">
                <a:ea typeface="Calibri"/>
              </a:rPr>
              <a:t>וַיִּתְוַכְּחו</a:t>
            </a:r>
            <a:r>
              <a:rPr lang="he-IL" sz="3600" b="1" dirty="0">
                <a:ea typeface="Calibri"/>
              </a:rPr>
              <a:t>ּ הַיְּהוּדִים אִישׁ </a:t>
            </a:r>
            <a:r>
              <a:rPr lang="he-IL" sz="3600" b="1" dirty="0" err="1">
                <a:ea typeface="Calibri"/>
              </a:rPr>
              <a:t>עִם־רֵעֵהו</a:t>
            </a:r>
            <a:r>
              <a:rPr lang="he-IL" sz="3600" b="1" dirty="0">
                <a:ea typeface="Calibri"/>
              </a:rPr>
              <a:t>ּ </a:t>
            </a:r>
            <a:r>
              <a:rPr lang="he-IL" sz="3600" b="1" dirty="0" err="1">
                <a:ea typeface="Calibri"/>
              </a:rPr>
              <a:t>לֵאמֹר</a:t>
            </a:r>
            <a:r>
              <a:rPr lang="he-IL" sz="3600" b="1" dirty="0">
                <a:ea typeface="Calibri"/>
              </a:rPr>
              <a:t> אֵיכָה יוּכַל זֶה </a:t>
            </a:r>
            <a:r>
              <a:rPr lang="he-IL" sz="3600" b="1" dirty="0" err="1">
                <a:ea typeface="Calibri"/>
              </a:rPr>
              <a:t>לָתֶת־לָנו</a:t>
            </a:r>
            <a:r>
              <a:rPr lang="he-IL" sz="3600" b="1" dirty="0">
                <a:ea typeface="Calibri"/>
              </a:rPr>
              <a:t>ּ </a:t>
            </a:r>
            <a:r>
              <a:rPr lang="he-IL" sz="3600" b="1" dirty="0" err="1">
                <a:ea typeface="Calibri"/>
              </a:rPr>
              <a:t>אֶת־בְּשָׂרו</a:t>
            </a:r>
            <a:r>
              <a:rPr lang="he-IL" sz="3600" b="1" dirty="0">
                <a:ea typeface="Calibri"/>
              </a:rPr>
              <a:t>ֹ לֶאֱכֹל׃  53 וַיֹּאמֶר אֲלֵיהֶם יֵשׁוּעַ אָמֵן </a:t>
            </a:r>
            <a:r>
              <a:rPr lang="he-IL" sz="3600" b="1" dirty="0" err="1">
                <a:ea typeface="Calibri"/>
              </a:rPr>
              <a:t>אָמֵן</a:t>
            </a:r>
            <a:r>
              <a:rPr lang="he-IL" sz="3600" b="1" dirty="0">
                <a:ea typeface="Calibri"/>
              </a:rPr>
              <a:t> אֲנִי אֹמֵר לָכֶם </a:t>
            </a:r>
            <a:r>
              <a:rPr lang="he-IL" sz="3600" b="1" dirty="0" err="1">
                <a:ea typeface="Calibri"/>
              </a:rPr>
              <a:t>אִם־לֹא</a:t>
            </a:r>
            <a:r>
              <a:rPr lang="he-IL" sz="3600" b="1" dirty="0">
                <a:ea typeface="Calibri"/>
              </a:rPr>
              <a:t> תֹאכְלוּ אֶת־בְּשַׂר </a:t>
            </a:r>
            <a:r>
              <a:rPr lang="he-IL" sz="3600" b="1" dirty="0" err="1">
                <a:ea typeface="Calibri"/>
              </a:rPr>
              <a:t>בֶּן־הָאָדָם</a:t>
            </a:r>
            <a:r>
              <a:rPr lang="he-IL" sz="3600" b="1" dirty="0">
                <a:ea typeface="Calibri"/>
              </a:rPr>
              <a:t> וּשְׁתִיתֶם </a:t>
            </a:r>
            <a:r>
              <a:rPr lang="he-IL" sz="3600" b="1" dirty="0" err="1">
                <a:ea typeface="Calibri"/>
              </a:rPr>
              <a:t>אֶת־דָּמו</a:t>
            </a:r>
            <a:r>
              <a:rPr lang="he-IL" sz="3600" b="1" dirty="0">
                <a:ea typeface="Calibri"/>
              </a:rPr>
              <a:t>ֹ </a:t>
            </a:r>
            <a:r>
              <a:rPr lang="he-IL" sz="3600" b="1" dirty="0" err="1">
                <a:ea typeface="Calibri"/>
              </a:rPr>
              <a:t>אֵין־לָכֶם</a:t>
            </a:r>
            <a:r>
              <a:rPr lang="he-IL" sz="3600" b="1" dirty="0">
                <a:ea typeface="Calibri"/>
              </a:rPr>
              <a:t> חַיִּים בְּקִרְבְּכֶם</a:t>
            </a:r>
            <a:r>
              <a:rPr lang="he-IL" sz="3600" b="1" dirty="0" smtClean="0">
                <a:ea typeface="Calibri"/>
              </a:rPr>
              <a:t>׃</a:t>
            </a:r>
            <a:r>
              <a:rPr lang="he-IL" sz="3600" dirty="0">
                <a:ea typeface="Calibri"/>
              </a:rPr>
              <a:t> </a:t>
            </a:r>
            <a:r>
              <a:rPr lang="he-IL" sz="3600" b="1" dirty="0">
                <a:ea typeface="Calibri"/>
              </a:rPr>
              <a:t>54 הָאֹכֵל </a:t>
            </a:r>
            <a:r>
              <a:rPr lang="he-IL" sz="3600" b="1" dirty="0" err="1">
                <a:ea typeface="Calibri"/>
              </a:rPr>
              <a:t>אֶת־בְּשָׂרִי</a:t>
            </a:r>
            <a:r>
              <a:rPr lang="he-IL" sz="3600" b="1" dirty="0">
                <a:ea typeface="Calibri"/>
              </a:rPr>
              <a:t> וְהַשֹּׁתֶה </a:t>
            </a:r>
            <a:r>
              <a:rPr lang="he-IL" sz="3600" b="1" dirty="0" err="1">
                <a:ea typeface="Calibri"/>
              </a:rPr>
              <a:t>אֶת־דָּמִי</a:t>
            </a:r>
            <a:r>
              <a:rPr lang="he-IL" sz="3600" b="1" dirty="0">
                <a:ea typeface="Calibri"/>
              </a:rPr>
              <a:t> יֶשׁ־לוֹ חַיֵּי עוֹלָמִים וַאֲנִי </a:t>
            </a:r>
            <a:r>
              <a:rPr lang="he-IL" sz="3600" b="1" dirty="0" err="1">
                <a:ea typeface="Calibri"/>
              </a:rPr>
              <a:t>אֲקִימֶנּו</a:t>
            </a:r>
            <a:r>
              <a:rPr lang="he-IL" sz="3600" b="1" dirty="0">
                <a:ea typeface="Calibri"/>
              </a:rPr>
              <a:t>ּ בַּיּוֹם הָאַחֲרוֹן׃</a:t>
            </a:r>
            <a:r>
              <a:rPr lang="he-IL" sz="3600" dirty="0">
                <a:ea typeface="Calibri"/>
              </a:rPr>
              <a:t> </a:t>
            </a:r>
            <a:r>
              <a:rPr lang="he-IL" sz="3600" dirty="0" smtClean="0">
                <a:ea typeface="Calibri"/>
              </a:rPr>
              <a:t>                 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בשורת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יוחנן ו: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52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-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54</a:t>
            </a:r>
            <a:endParaRPr lang="he-IL" sz="3600" b="1" dirty="0">
              <a:solidFill>
                <a:srgbClr val="C00000"/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0453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7030A0"/>
                </a:solidFill>
                <a:cs typeface="+mn-cs"/>
              </a:rPr>
              <a:t>לאכול</a:t>
            </a:r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 את גוף האדון ולשתות את דמו?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4848" y="1556792"/>
            <a:ext cx="8445624" cy="820688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solidFill>
                  <a:srgbClr val="7030A0"/>
                </a:solidFill>
              </a:rPr>
              <a:t>להתאחד</a:t>
            </a:r>
            <a:r>
              <a:rPr lang="he-IL" sz="3600" b="1" dirty="0" smtClean="0">
                <a:solidFill>
                  <a:srgbClr val="C00000"/>
                </a:solidFill>
              </a:rPr>
              <a:t> עם ישוע ודברו בצורה מושלמת !!!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564904"/>
            <a:ext cx="756084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כפי </a:t>
            </a:r>
            <a:r>
              <a:rPr lang="he-IL" sz="3600" b="1" dirty="0" smtClean="0">
                <a:solidFill>
                  <a:srgbClr val="7030A0"/>
                </a:solidFill>
              </a:rPr>
              <a:t>שהאוכל </a:t>
            </a:r>
            <a:r>
              <a:rPr lang="he-IL" sz="3600" b="1" dirty="0" smtClean="0">
                <a:solidFill>
                  <a:srgbClr val="C00000"/>
                </a:solidFill>
              </a:rPr>
              <a:t>הופך להיות חלק מאתנו , </a:t>
            </a:r>
            <a:r>
              <a:rPr lang="he-IL" sz="3600" b="1" dirty="0" smtClean="0"/>
              <a:t>כך </a:t>
            </a:r>
            <a:r>
              <a:rPr lang="he-IL" sz="3600" b="1" dirty="0">
                <a:solidFill>
                  <a:srgbClr val="7030A0"/>
                </a:solidFill>
              </a:rPr>
              <a:t>ישוע </a:t>
            </a:r>
            <a:r>
              <a:rPr lang="he-IL" sz="3600" b="1" dirty="0" smtClean="0">
                <a:solidFill>
                  <a:srgbClr val="7030A0"/>
                </a:solidFill>
              </a:rPr>
              <a:t>ודברו </a:t>
            </a:r>
            <a:r>
              <a:rPr lang="he-IL" sz="3600" b="1" dirty="0" smtClean="0">
                <a:solidFill>
                  <a:srgbClr val="C00000"/>
                </a:solidFill>
              </a:rPr>
              <a:t>אמורים להיות חלק בלתי נפרד מאתנו ולהשפיע על כל צורת חיינו 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התוצאות ל – "אכילת גוף האדון"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556792"/>
            <a:ext cx="8517632" cy="67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600" b="1" dirty="0" smtClean="0"/>
              <a:t>•  התכחשות לתאוות הנפש ולתאוות העולם. </a:t>
            </a:r>
            <a:endParaRPr lang="he-IL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5684" y="2348880"/>
            <a:ext cx="8208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• טבילה ברוח הקודש.</a:t>
            </a:r>
            <a:endParaRPr lang="he-IL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4993" y="3212976"/>
            <a:ext cx="78150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•  ציות מוחלט להדרכת הרוח.</a:t>
            </a:r>
            <a:endParaRPr lang="he-IL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17991" y="4077072"/>
            <a:ext cx="720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•  גדילה בפרות רוח הקודש.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7354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48965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600" b="1" dirty="0">
                <a:ea typeface="Calibri"/>
              </a:rPr>
              <a:t>55 כִּי בְשָׂרִי בֶּאֱמֶת הוּא מַאֲכָל וְדָמִי בֶּאֱמֶת הוּא מַשְׁקֶה׃  56 הָאֹכֵל </a:t>
            </a:r>
            <a:r>
              <a:rPr lang="he-IL" sz="3600" b="1" dirty="0" err="1">
                <a:ea typeface="Calibri"/>
              </a:rPr>
              <a:t>אֶת־בְּשָׂרִי</a:t>
            </a:r>
            <a:r>
              <a:rPr lang="he-IL" sz="3600" b="1" dirty="0">
                <a:ea typeface="Calibri"/>
              </a:rPr>
              <a:t> וְשֹׁתֶה </a:t>
            </a:r>
            <a:r>
              <a:rPr lang="he-IL" sz="3600" b="1" dirty="0" err="1">
                <a:ea typeface="Calibri"/>
              </a:rPr>
              <a:t>אֶת־דָּמִי</a:t>
            </a:r>
            <a:r>
              <a:rPr lang="he-IL" sz="3600" b="1" dirty="0">
                <a:ea typeface="Calibri"/>
              </a:rPr>
              <a:t> הוּא יָלִין בִּי וַאֲנִי בוֹ׃  57 כַּאֲשֶׁר שְׁלָחַנִי הָאָב הַחַי וְאָנֹכִי חַי בִּגְלַל אָבִי כֵּן הָאֹכֵל אֹתִי </a:t>
            </a:r>
            <a:r>
              <a:rPr lang="he-IL" sz="3600" b="1" dirty="0" err="1">
                <a:ea typeface="Calibri"/>
              </a:rPr>
              <a:t>גַּם־הוּא</a:t>
            </a:r>
            <a:r>
              <a:rPr lang="he-IL" sz="3600" b="1" dirty="0">
                <a:ea typeface="Calibri"/>
              </a:rPr>
              <a:t> יִחְיֶה בִּגְלָלִי׃  58 זֶה הוּא הַלֶּחֶם הַיֹּרֵד </a:t>
            </a:r>
            <a:r>
              <a:rPr lang="he-IL" sz="3600" b="1" dirty="0" err="1">
                <a:ea typeface="Calibri"/>
              </a:rPr>
              <a:t>מִן־הַשָּׁמָיִם</a:t>
            </a:r>
            <a:r>
              <a:rPr lang="he-IL" sz="3600" b="1" dirty="0">
                <a:ea typeface="Calibri"/>
              </a:rPr>
              <a:t> לֹא כַּאֲשֶׁר אָכְלוּ אֲבוֹתֵיכֶם </a:t>
            </a:r>
            <a:r>
              <a:rPr lang="he-IL" sz="3600" b="1" dirty="0" err="1">
                <a:ea typeface="Calibri"/>
              </a:rPr>
              <a:t>אֶת־הַמָּן</a:t>
            </a:r>
            <a:r>
              <a:rPr lang="he-IL" sz="3600" b="1" dirty="0">
                <a:ea typeface="Calibri"/>
              </a:rPr>
              <a:t> וַיָּמֻתוּ הָאֹכֵל </a:t>
            </a:r>
            <a:r>
              <a:rPr lang="he-IL" sz="3600" b="1" dirty="0" err="1">
                <a:ea typeface="Calibri"/>
              </a:rPr>
              <a:t>אֶת־הַלֶּחֶם</a:t>
            </a:r>
            <a:r>
              <a:rPr lang="he-IL" sz="3600" b="1" dirty="0">
                <a:ea typeface="Calibri"/>
              </a:rPr>
              <a:t> הַזֶּה יִחְיֶה לְעוֹלָם׃  59 כָּזֹאת דִּבֶּר בְּבֵית הַכְּנֵסֶת בְּלַמְּדוֹ </a:t>
            </a:r>
            <a:r>
              <a:rPr lang="he-IL" sz="3600" b="1" dirty="0" err="1">
                <a:ea typeface="Calibri"/>
              </a:rPr>
              <a:t>בִּכְפַר־נַחוּם</a:t>
            </a:r>
            <a:r>
              <a:rPr lang="he-IL" sz="3600" b="1" dirty="0" smtClean="0">
                <a:ea typeface="Calibri"/>
              </a:rPr>
              <a:t>׃ 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בשורת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יוחנן ו: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55 </a:t>
            </a:r>
            <a:r>
              <a:rPr lang="en-US" sz="3600" b="1" dirty="0">
                <a:solidFill>
                  <a:srgbClr val="C00000"/>
                </a:solidFill>
                <a:ea typeface="Calibri"/>
              </a:rPr>
              <a:t>-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</a:rPr>
              <a:t>59</a:t>
            </a:r>
            <a:endParaRPr lang="he-IL" sz="3600" b="1" dirty="0">
              <a:solidFill>
                <a:srgbClr val="C00000"/>
              </a:solidFill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8471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prstClr val="black"/>
                </a:solidFill>
              </a:rPr>
              <a:t> </a:t>
            </a:r>
            <a:r>
              <a:rPr lang="he-IL" sz="4000" b="1" dirty="0" smtClean="0">
                <a:solidFill>
                  <a:prstClr val="black"/>
                </a:solidFill>
              </a:rPr>
              <a:t>37כֹּל </a:t>
            </a:r>
            <a:r>
              <a:rPr lang="he-IL" sz="4000" b="1" dirty="0">
                <a:solidFill>
                  <a:prstClr val="black"/>
                </a:solidFill>
              </a:rPr>
              <a:t>אֲשֶׁר </a:t>
            </a:r>
            <a:r>
              <a:rPr lang="he-IL" sz="4400" b="1" dirty="0" err="1" smtClean="0">
                <a:solidFill>
                  <a:srgbClr val="C00000"/>
                </a:solidFill>
              </a:rPr>
              <a:t>יִתְּנֶנּו</a:t>
            </a:r>
            <a:r>
              <a:rPr lang="he-IL" sz="4400" b="1" dirty="0" smtClean="0">
                <a:solidFill>
                  <a:srgbClr val="C00000"/>
                </a:solidFill>
              </a:rPr>
              <a:t>ּ לִי </a:t>
            </a:r>
            <a:r>
              <a:rPr lang="he-IL" sz="4400" b="1" dirty="0">
                <a:solidFill>
                  <a:srgbClr val="C00000"/>
                </a:solidFill>
              </a:rPr>
              <a:t>אָבִי </a:t>
            </a:r>
            <a:r>
              <a:rPr lang="he-IL" sz="4400" b="1" dirty="0">
                <a:solidFill>
                  <a:srgbClr val="7030A0"/>
                </a:solidFill>
              </a:rPr>
              <a:t>יָבוֹא אֵלָי </a:t>
            </a:r>
            <a:r>
              <a:rPr lang="he-IL" sz="4000" b="1" dirty="0">
                <a:solidFill>
                  <a:prstClr val="black"/>
                </a:solidFill>
              </a:rPr>
              <a:t>וְהַבָּא אֵלַי </a:t>
            </a:r>
            <a:r>
              <a:rPr lang="he-IL" sz="4400" b="1" dirty="0">
                <a:solidFill>
                  <a:srgbClr val="7030A0"/>
                </a:solidFill>
              </a:rPr>
              <a:t>לֹא </a:t>
            </a:r>
            <a:r>
              <a:rPr lang="he-IL" sz="4400" b="1" dirty="0" err="1">
                <a:solidFill>
                  <a:srgbClr val="7030A0"/>
                </a:solidFill>
              </a:rPr>
              <a:t>אֶהְדֳּפֶנּו</a:t>
            </a:r>
            <a:r>
              <a:rPr lang="he-IL" sz="4400" b="1" dirty="0">
                <a:solidFill>
                  <a:srgbClr val="7030A0"/>
                </a:solidFill>
              </a:rPr>
              <a:t>ּ </a:t>
            </a:r>
            <a:r>
              <a:rPr lang="he-IL" sz="4000" b="1" dirty="0">
                <a:solidFill>
                  <a:prstClr val="black"/>
                </a:solidFill>
              </a:rPr>
              <a:t>הַחוּצָה׃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37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5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prstClr val="black"/>
                </a:solidFill>
                <a:ea typeface="Calibri"/>
              </a:rPr>
              <a:t>48 אָנֹכִי הוּא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לֶחֶם הַחַיִּים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׃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48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539" y="1268760"/>
            <a:ext cx="8238917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>
                <a:solidFill>
                  <a:prstClr val="black"/>
                </a:solidFill>
                <a:ea typeface="Calibri"/>
              </a:rPr>
              <a:t>49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אֲבוֹתֵיכֶם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אָכְלוּ </a:t>
            </a:r>
            <a:r>
              <a:rPr lang="he-IL" sz="4000" b="1" dirty="0" err="1">
                <a:solidFill>
                  <a:srgbClr val="C00000"/>
                </a:solidFill>
                <a:ea typeface="Calibri"/>
              </a:rPr>
              <a:t>אֶת־הַמָּן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בַּמִּדְבָּר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וַיָּמֻתוּ׃ 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50 זֶה הוּא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הַלֶּחֶם הַיֹּרֵד </a:t>
            </a:r>
            <a:r>
              <a:rPr lang="he-IL" sz="4000" b="1" dirty="0" smtClean="0">
                <a:solidFill>
                  <a:srgbClr val="C00000"/>
                </a:solidFill>
                <a:ea typeface="Calibri"/>
              </a:rPr>
              <a:t>מִן הַשָּׁמָיִם</a:t>
            </a:r>
            <a:r>
              <a:rPr lang="he-IL" sz="4000" b="1" dirty="0" smtClean="0">
                <a:solidFill>
                  <a:prstClr val="black"/>
                </a:solidFill>
                <a:ea typeface="Calibri"/>
              </a:rPr>
              <a:t>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לְמַעַן </a:t>
            </a:r>
            <a:r>
              <a:rPr lang="he-IL" sz="4000" b="1" dirty="0" err="1">
                <a:solidFill>
                  <a:prstClr val="black"/>
                </a:solidFill>
                <a:ea typeface="Calibri"/>
              </a:rPr>
              <a:t>יֹאכַל־אִיש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ׁ מִמֶּנּוּ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וְלֹא יָמוּת׃ 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11087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פסוקים: </a:t>
            </a:r>
            <a:r>
              <a:rPr lang="en-US" sz="4000" b="1" u="sng" dirty="0" smtClean="0">
                <a:solidFill>
                  <a:srgbClr val="C00000"/>
                </a:solidFill>
              </a:rPr>
              <a:t>49 - 50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80728"/>
            <a:ext cx="826828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prstClr val="black"/>
                </a:solidFill>
                <a:ea typeface="Calibri"/>
              </a:rPr>
              <a:t>51 אָנֹכִי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הַלֶּחֶם הַחַי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הַיֹּרֵד </a:t>
            </a:r>
            <a:r>
              <a:rPr lang="he-IL" sz="4000" b="1" dirty="0" err="1">
                <a:solidFill>
                  <a:prstClr val="black"/>
                </a:solidFill>
                <a:ea typeface="Calibri"/>
              </a:rPr>
              <a:t>מִן־הַשָּׁמַיִם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 אִישׁ </a:t>
            </a:r>
            <a:r>
              <a:rPr lang="he-IL" sz="4000" b="1" dirty="0" err="1">
                <a:solidFill>
                  <a:prstClr val="black"/>
                </a:solidFill>
                <a:ea typeface="Calibri"/>
              </a:rPr>
              <a:t>כִּי־יֹאכַל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4000" b="1" dirty="0" err="1">
                <a:solidFill>
                  <a:prstClr val="black"/>
                </a:solidFill>
                <a:ea typeface="Calibri"/>
              </a:rPr>
              <a:t>מִן־הַלֶּחֶם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 הַזֶּה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יִחְיֶה </a:t>
            </a:r>
            <a:r>
              <a:rPr lang="he-IL" sz="4000" b="1" dirty="0" smtClean="0">
                <a:solidFill>
                  <a:srgbClr val="C00000"/>
                </a:solidFill>
                <a:ea typeface="Calibri"/>
              </a:rPr>
              <a:t>לְעוֹלָם</a:t>
            </a:r>
            <a:endParaRPr lang="he-IL" sz="4400" b="1" dirty="0" smtClean="0">
              <a:solidFill>
                <a:srgbClr val="7030A0"/>
              </a:solidFill>
              <a:ea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51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780928"/>
            <a:ext cx="7200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4000" b="1" dirty="0">
                <a:ea typeface="Calibri"/>
              </a:rPr>
              <a:t>וְ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הַלֶּחֶם </a:t>
            </a:r>
            <a:r>
              <a:rPr lang="he-IL" sz="4000" b="1" dirty="0">
                <a:ea typeface="Calibri"/>
              </a:rPr>
              <a:t>אֲשֶׁר </a:t>
            </a:r>
            <a:r>
              <a:rPr lang="he-IL" sz="4000" b="1" dirty="0" err="1">
                <a:ea typeface="Calibri"/>
              </a:rPr>
              <a:t>אֶתְּנֶנּו</a:t>
            </a:r>
            <a:r>
              <a:rPr lang="he-IL" sz="4000" b="1" dirty="0">
                <a:ea typeface="Calibri"/>
              </a:rPr>
              <a:t>ּ 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הוּא 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בְשָׂרִי </a:t>
            </a:r>
            <a:r>
              <a:rPr lang="he-IL" sz="4000" b="1" dirty="0">
                <a:ea typeface="Calibri"/>
              </a:rPr>
              <a:t>אֲשֶׁר אֲנִי נֹתֵן</a:t>
            </a:r>
            <a:r>
              <a:rPr lang="he-IL" sz="4000" b="1" dirty="0">
                <a:solidFill>
                  <a:srgbClr val="C00000"/>
                </a:solidFill>
                <a:ea typeface="Calibri"/>
              </a:rPr>
              <a:t> בְּעַד הַחַיִּים בָּעוֹלָם</a:t>
            </a:r>
            <a:r>
              <a:rPr lang="he-IL" sz="40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4400" b="1" dirty="0">
              <a:solidFill>
                <a:srgbClr val="7030A0"/>
              </a:solidFill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3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52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וַיִּתְוַכְּחו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ּ הַיְּהוּדִים אִישׁ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עִם־רֵעֵהו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ּ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לֵאמֹר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אֵיכָה יוּכַל זֶה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לָתֶת־לָנו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ּ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אֶת־בְּשָׂרו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ֹ לֶאֱכֹל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52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549" y="1268760"/>
            <a:ext cx="806489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ea typeface="Calibri"/>
              </a:rPr>
              <a:t>53 וַיֹּאמֶר אֲלֵיהֶם יֵשׁוּעַ אָמֵן </a:t>
            </a:r>
            <a:r>
              <a:rPr lang="he-IL" sz="3600" b="1" dirty="0" err="1">
                <a:solidFill>
                  <a:prstClr val="black"/>
                </a:solidFill>
                <a:ea typeface="Calibri"/>
              </a:rPr>
              <a:t>אָמֵן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 אֲנִי אֹמֵר לָכֶם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אִם־לֹא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תֹאכְלוּ אֶת־בְּשַׂר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בֶּן־הָאָדָם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 וּשְׁתִיתֶם </a:t>
            </a:r>
            <a:r>
              <a:rPr lang="he-IL" sz="3600" b="1" dirty="0" err="1">
                <a:solidFill>
                  <a:srgbClr val="C00000"/>
                </a:solidFill>
                <a:ea typeface="Calibri"/>
              </a:rPr>
              <a:t>אֶת־דָּמו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ֹ </a:t>
            </a:r>
            <a:r>
              <a:rPr lang="he-IL" sz="3600" b="1" dirty="0" err="1">
                <a:solidFill>
                  <a:srgbClr val="7030A0"/>
                </a:solidFill>
                <a:ea typeface="Calibri"/>
              </a:rPr>
              <a:t>אֵין־לָכֶם</a:t>
            </a:r>
            <a:r>
              <a:rPr lang="he-IL" sz="3600" b="1" dirty="0">
                <a:solidFill>
                  <a:srgbClr val="7030A0"/>
                </a:solidFill>
                <a:ea typeface="Calibri"/>
              </a:rPr>
              <a:t> חַיִּים בְּקִרְבְּכֶם</a:t>
            </a:r>
            <a:r>
              <a:rPr lang="he-IL" sz="3600" b="1" dirty="0">
                <a:solidFill>
                  <a:prstClr val="black"/>
                </a:solidFill>
                <a:ea typeface="Calibri"/>
              </a:rPr>
              <a:t>׃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53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133360</TotalTime>
  <Words>639</Words>
  <Application>Microsoft Office PowerPoint</Application>
  <PresentationFormat>‫הצגה על המסך (4:3)</PresentationFormat>
  <Paragraphs>55</Paragraphs>
  <Slides>21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המשמעות של דברי ישוע: אִם־לֹא תֹאכְלוּ אֶת בְּשַׂר בֶּן הָאָדָם וּשְׁתִיתֶם אֶת־דָּמוֹ אֵין־לָכֶם חַיִּים בְּקִרְבְּכֶם׃</vt:lpstr>
      <vt:lpstr>המחיר שישוע האדון שילם בגופו</vt:lpstr>
      <vt:lpstr>מצגת של PowerPoint</vt:lpstr>
      <vt:lpstr>האב נאלץ להסתיר פניו מבנו</vt:lpstr>
      <vt:lpstr>לאכול את גוף האדון ולשתות את דמו?</vt:lpstr>
      <vt:lpstr>התוצאות ל – "אכילת גוף האדון"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daniel</cp:lastModifiedBy>
  <cp:revision>1162</cp:revision>
  <dcterms:created xsi:type="dcterms:W3CDTF">2013-05-27T15:28:02Z</dcterms:created>
  <dcterms:modified xsi:type="dcterms:W3CDTF">2020-07-25T11:10:10Z</dcterms:modified>
</cp:coreProperties>
</file>