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0" r:id="rId3"/>
    <p:sldId id="259" r:id="rId4"/>
    <p:sldId id="256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420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5602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FF"/>
    <a:srgbClr val="996600"/>
    <a:srgbClr val="CC00CC"/>
    <a:srgbClr val="FF5050"/>
    <a:srgbClr val="C59D63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7728" autoAdjust="0"/>
  </p:normalViewPr>
  <p:slideViewPr>
    <p:cSldViewPr showGuides="1">
      <p:cViewPr varScale="1">
        <p:scale>
          <a:sx n="86" d="100"/>
          <a:sy n="86" d="100"/>
        </p:scale>
        <p:origin x="636" y="90"/>
      </p:cViewPr>
      <p:guideLst>
        <p:guide orient="horz" pos="119"/>
        <p:guide orient="horz" pos="4201"/>
        <p:guide orient="horz" pos="2160"/>
        <p:guide pos="5602"/>
        <p:guide pos="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1AA3CE3-459F-4B4E-9128-596125FB843D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867E672-8933-40C5-9039-7D89906550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47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7E672-8933-40C5-9039-7D899065502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674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/>
              <a:t>אשרי האיש שאלוהים נשא (סלח) את חטאין, וכיסה את חטאו.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7E672-8933-40C5-9039-7D899065502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377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אוהב כסף לא ישבע כסף.</a:t>
            </a:r>
            <a:br>
              <a:rPr lang="en-US" dirty="0"/>
            </a:br>
            <a:r>
              <a:rPr lang="he-IL" dirty="0"/>
              <a:t>אין תלונות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7E672-8933-40C5-9039-7D899065502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996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b="1" dirty="0"/>
              <a:t>זהו אחד ההבדלים הגדולים ביותר בינינו לבין מאמינים.</a:t>
            </a:r>
            <a:br>
              <a:rPr lang="en-US" b="1" dirty="0"/>
            </a:br>
            <a:r>
              <a:rPr lang="he-IL" b="1" dirty="0"/>
              <a:t>המונח קדושים כמעט ולא מופיע בתנ"ך</a:t>
            </a:r>
            <a:br>
              <a:rPr lang="en-US" b="1" dirty="0"/>
            </a:br>
            <a:r>
              <a:rPr lang="he-IL" b="1" dirty="0"/>
              <a:t>ללא קדושה לא יראה איש את האדון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7E672-8933-40C5-9039-7D899065502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3160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זהו אחד ההבדלים הגדולים ביותר בינינו לבין הלא מאמינים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אסיפות משפחתיות כל ערב וגם ערב שבת.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משפחה מאמינה היא עדות חזקה בעולם. הוכחה שאנו חיים באמת.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7E672-8933-40C5-9039-7D899065502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064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ללא אינטרסים. מתפללים אחד עבור השני.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7E672-8933-40C5-9039-7D899065502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78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עין לא ראתה...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7E672-8933-40C5-9039-7D899065502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00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153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372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79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60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2567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4754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067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2975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4938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3027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36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648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1377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5122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062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58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28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72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445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9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292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01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CB9F0-B165-4940-A3B1-206FE20F7A30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D541-52B1-4CA9-B65E-BC5786995A0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674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419E-9847-42E1-AA1A-1EA05260D674}" type="datetimeFigureOut">
              <a:rPr lang="he-IL" smtClean="0"/>
              <a:t>י"א/טבת/תשפ"א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FB12B-8DD3-4FCE-B13C-3992566C8B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165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esusismyredpill.com/The%20people%20who%20walked%20in%20darkness%20have%20seen%20a%20great%20light.jpg">
            <a:extLst>
              <a:ext uri="{FF2B5EF4-FFF2-40B4-BE49-F238E27FC236}">
                <a16:creationId xmlns:a16="http://schemas.microsoft.com/office/drawing/2014/main" id="{A54C4E0C-5342-42D5-85DE-9D5C416CE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18"/>
          <a:stretch/>
        </p:blipFill>
        <p:spPr bwMode="auto">
          <a:xfrm>
            <a:off x="1" y="-3048"/>
            <a:ext cx="9247596" cy="7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18785-D92B-4692-A63C-86A082BB8194}"/>
              </a:ext>
            </a:extLst>
          </p:cNvPr>
          <p:cNvSpPr txBox="1"/>
          <p:nvPr/>
        </p:nvSpPr>
        <p:spPr>
          <a:xfrm>
            <a:off x="1569308" y="519340"/>
            <a:ext cx="736002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400" normalizeH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העם ההולכים בחושך ראו אור גדול, יושבי בארץ צלמוות אור נגה עליהם</a:t>
            </a:r>
            <a:r>
              <a:rPr kumimoji="0" lang="he-IL" sz="3200" b="1" i="0" u="none" strike="noStrike" kern="1200" cap="none" spc="400" normalizeH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A326D5-5196-44FA-99EA-B09FD24B6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76" y="2852936"/>
            <a:ext cx="6819047" cy="33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7D092-8A87-45EE-BC07-D027F8850D58}"/>
              </a:ext>
            </a:extLst>
          </p:cNvPr>
          <p:cNvSpPr txBox="1"/>
          <p:nvPr/>
        </p:nvSpPr>
        <p:spPr>
          <a:xfrm>
            <a:off x="6500075" y="214144"/>
            <a:ext cx="2393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קהילה</a:t>
            </a:r>
          </a:p>
        </p:txBody>
      </p:sp>
      <p:pic>
        <p:nvPicPr>
          <p:cNvPr id="2050" name="Picture 2" descr="IMG_7555">
            <a:extLst>
              <a:ext uri="{FF2B5EF4-FFF2-40B4-BE49-F238E27FC236}">
                <a16:creationId xmlns:a16="http://schemas.microsoft.com/office/drawing/2014/main" id="{248FE9CF-4C60-4377-9E09-C877622E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5"/>
            <a:ext cx="4489724" cy="29908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B60ADD-CA43-4515-AEAF-1BD4CEE433CD}"/>
              </a:ext>
            </a:extLst>
          </p:cNvPr>
          <p:cNvSpPr txBox="1"/>
          <p:nvPr/>
        </p:nvSpPr>
        <p:spPr>
          <a:xfrm>
            <a:off x="4427984" y="922030"/>
            <a:ext cx="454696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הזכות להיות בחברה הטובה ביותר: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D5338-755A-460D-B2DE-FC8E5F01D73B}"/>
              </a:ext>
            </a:extLst>
          </p:cNvPr>
          <p:cNvSpPr txBox="1"/>
          <p:nvPr/>
        </p:nvSpPr>
        <p:spPr>
          <a:xfrm>
            <a:off x="971599" y="2996952"/>
            <a:ext cx="79215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אחים ואחיות שדואגים ועוזרים זה לזה מתוך אהבת אמת.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70944-E6B9-4221-81AD-BF524EF7A8F1}"/>
              </a:ext>
            </a:extLst>
          </p:cNvPr>
          <p:cNvSpPr txBox="1"/>
          <p:nvPr/>
        </p:nvSpPr>
        <p:spPr>
          <a:xfrm>
            <a:off x="2555776" y="4410154"/>
            <a:ext cx="633739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מאוחדים באמונתנו, </a:t>
            </a:r>
            <a:br>
              <a:rPr lang="en-US" sz="4000" b="1" dirty="0">
                <a:latin typeface="David" pitchFamily="34" charset="-79"/>
                <a:cs typeface="David" pitchFamily="34" charset="-79"/>
              </a:rPr>
            </a:br>
            <a:r>
              <a:rPr lang="he-IL" sz="4000" b="1" dirty="0">
                <a:latin typeface="David" pitchFamily="34" charset="-79"/>
                <a:cs typeface="David" pitchFamily="34" charset="-79"/>
              </a:rPr>
              <a:t>מעודדים ובונים איש את אחיו.</a:t>
            </a:r>
          </a:p>
        </p:txBody>
      </p:sp>
    </p:spTree>
    <p:extLst>
      <p:ext uri="{BB962C8B-B14F-4D97-AF65-F5344CB8AC3E}">
        <p14:creationId xmlns:p14="http://schemas.microsoft.com/office/powerpoint/2010/main" val="18793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BD9FF-A82C-440B-9915-A8A9456CC4AC}"/>
              </a:ext>
            </a:extLst>
          </p:cNvPr>
          <p:cNvSpPr txBox="1"/>
          <p:nvPr/>
        </p:nvSpPr>
        <p:spPr>
          <a:xfrm>
            <a:off x="4716016" y="260648"/>
            <a:ext cx="41599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הבטחת חיי הנצח</a:t>
            </a:r>
          </a:p>
        </p:txBody>
      </p:sp>
      <p:pic>
        <p:nvPicPr>
          <p:cNvPr id="1028" name="Picture 4" descr="What will heaven look like according to the bible | Jdy Ramble On">
            <a:extLst>
              <a:ext uri="{FF2B5EF4-FFF2-40B4-BE49-F238E27FC236}">
                <a16:creationId xmlns:a16="http://schemas.microsoft.com/office/drawing/2014/main" id="{423A8ED8-D124-4C02-98E8-CBFEA0AE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3" y="115403"/>
            <a:ext cx="2832297" cy="217272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ABABEF-17A5-4E9A-BD4B-D8B5DBF16611}"/>
              </a:ext>
            </a:extLst>
          </p:cNvPr>
          <p:cNvSpPr txBox="1"/>
          <p:nvPr/>
        </p:nvSpPr>
        <p:spPr>
          <a:xfrm>
            <a:off x="2699792" y="864367"/>
            <a:ext cx="568863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400" b="1" dirty="0">
                <a:latin typeface="David" pitchFamily="34" charset="-79"/>
                <a:cs typeface="David" pitchFamily="34" charset="-79"/>
              </a:rPr>
              <a:t>נהיה עם אלוהים, עם המלאכים ועם הקדושים בירושלים החדשה.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632277-8EC9-4344-882D-50934B466F6E}"/>
              </a:ext>
            </a:extLst>
          </p:cNvPr>
          <p:cNvGrpSpPr/>
          <p:nvPr/>
        </p:nvGrpSpPr>
        <p:grpSpPr>
          <a:xfrm>
            <a:off x="-180528" y="3921619"/>
            <a:ext cx="9073703" cy="1584176"/>
            <a:chOff x="-180528" y="3861048"/>
            <a:chExt cx="9073703" cy="15841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47432D-B115-46A4-A77C-758D8974C7E8}"/>
                </a:ext>
              </a:extLst>
            </p:cNvPr>
            <p:cNvSpPr txBox="1"/>
            <p:nvPr/>
          </p:nvSpPr>
          <p:spPr>
            <a:xfrm>
              <a:off x="179512" y="3861048"/>
              <a:ext cx="8713663" cy="11695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5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אהבתם ולא ראיתם, ואשר עתה תאמינו בו בלא ראות אותו, ובכן, </a:t>
              </a:r>
              <a:r>
                <a:rPr lang="he-IL" sz="35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76200">
                      <a:srgbClr val="FFFF00"/>
                    </a:glow>
                  </a:effectLst>
                  <a:latin typeface="David" pitchFamily="34" charset="-79"/>
                  <a:cs typeface="David" pitchFamily="34" charset="-79"/>
                </a:rPr>
                <a:t>תגילו בשמחה מפוארה ועצומה מספר</a:t>
              </a:r>
              <a:r>
                <a:rPr lang="he-IL" sz="35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EF93E8-F376-4229-A8A1-6A8FE7722FCD}"/>
                </a:ext>
              </a:extLst>
            </p:cNvPr>
            <p:cNvSpPr txBox="1"/>
            <p:nvPr/>
          </p:nvSpPr>
          <p:spPr>
            <a:xfrm>
              <a:off x="-180528" y="4860449"/>
              <a:ext cx="264654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1 פטרוס א: 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AF88F0-C3B4-4E03-860D-3D32319049B9}"/>
              </a:ext>
            </a:extLst>
          </p:cNvPr>
          <p:cNvGrpSpPr/>
          <p:nvPr/>
        </p:nvGrpSpPr>
        <p:grpSpPr>
          <a:xfrm>
            <a:off x="107504" y="2324057"/>
            <a:ext cx="8713663" cy="1536991"/>
            <a:chOff x="107504" y="2324057"/>
            <a:chExt cx="8713663" cy="15369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3EB60D-7F2C-48C9-B18C-05C8FC093297}"/>
                </a:ext>
              </a:extLst>
            </p:cNvPr>
            <p:cNvSpPr txBox="1"/>
            <p:nvPr/>
          </p:nvSpPr>
          <p:spPr>
            <a:xfrm>
              <a:off x="107504" y="2324057"/>
              <a:ext cx="8713663" cy="11387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 </a:t>
              </a:r>
              <a:r>
                <a:rPr lang="he-IL" sz="3400" b="1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ומחה אלוהים </a:t>
              </a:r>
              <a:r>
                <a:rPr lang="he-IL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כל דמעה מעיניהם, והמות לא יהיה עוד </a:t>
              </a:r>
              <a:br>
                <a:rPr lang="en-US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וגם אבל וזעקה וכאב לא יהיה עוד, כי הראשנות עברו.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42F3DE-9E71-4480-8FFE-CF9EED681176}"/>
                </a:ext>
              </a:extLst>
            </p:cNvPr>
            <p:cNvSpPr txBox="1"/>
            <p:nvPr/>
          </p:nvSpPr>
          <p:spPr>
            <a:xfrm>
              <a:off x="268084" y="3276273"/>
              <a:ext cx="219793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חזון כ"א: 4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CFA054-59BC-46E5-82BE-E27C3A0586FA}"/>
              </a:ext>
            </a:extLst>
          </p:cNvPr>
          <p:cNvGrpSpPr/>
          <p:nvPr/>
        </p:nvGrpSpPr>
        <p:grpSpPr>
          <a:xfrm>
            <a:off x="259478" y="5566366"/>
            <a:ext cx="8642350" cy="1169551"/>
            <a:chOff x="259478" y="5566366"/>
            <a:chExt cx="8642350" cy="11695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9D84E8-34E1-4941-826C-3DA7FDB5210E}"/>
                </a:ext>
              </a:extLst>
            </p:cNvPr>
            <p:cNvSpPr txBox="1"/>
            <p:nvPr/>
          </p:nvSpPr>
          <p:spPr>
            <a:xfrm>
              <a:off x="259478" y="5566366"/>
              <a:ext cx="8642350" cy="11695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5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לחצנו אשר הוא קל ואך לרגע, יביא לנו כבוד עולמים גדול ורב עד למאד.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AA48E9-EB5D-49F2-8BFF-9164CE12AB77}"/>
                </a:ext>
              </a:extLst>
            </p:cNvPr>
            <p:cNvSpPr txBox="1"/>
            <p:nvPr/>
          </p:nvSpPr>
          <p:spPr>
            <a:xfrm>
              <a:off x="3347864" y="6136639"/>
              <a:ext cx="23042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2 קור' ד: 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4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D09EE-A27C-4510-805E-CD4108AC0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6"/>
            <a:ext cx="9144000" cy="6871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717488-BEEB-4EBD-AF48-658EB1887137}"/>
              </a:ext>
            </a:extLst>
          </p:cNvPr>
          <p:cNvSpPr txBox="1"/>
          <p:nvPr/>
        </p:nvSpPr>
        <p:spPr>
          <a:xfrm>
            <a:off x="359184" y="1003017"/>
            <a:ext cx="8425631" cy="2448272"/>
          </a:xfrm>
          <a:prstGeom prst="rect">
            <a:avLst/>
          </a:prstGeom>
          <a:noFill/>
        </p:spPr>
        <p:txBody>
          <a:bodyPr wrap="square" rtlCol="1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4800" b="1" spc="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ישוע הוא הדרך האמת והחיים</a:t>
            </a:r>
          </a:p>
        </p:txBody>
      </p:sp>
    </p:spTree>
    <p:extLst>
      <p:ext uri="{BB962C8B-B14F-4D97-AF65-F5344CB8AC3E}">
        <p14:creationId xmlns:p14="http://schemas.microsoft.com/office/powerpoint/2010/main" val="17798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are these Christians? – Living Water for Today">
            <a:extLst>
              <a:ext uri="{FF2B5EF4-FFF2-40B4-BE49-F238E27FC236}">
                <a16:creationId xmlns:a16="http://schemas.microsoft.com/office/drawing/2014/main" id="{FF964947-F701-453D-BC8C-208415911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" b="2858"/>
          <a:stretch/>
        </p:blipFill>
        <p:spPr bwMode="auto">
          <a:xfrm>
            <a:off x="4697975" y="1611263"/>
            <a:ext cx="4194804" cy="315662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40DC80-6894-479D-9805-DEC7268FC6D8}"/>
              </a:ext>
            </a:extLst>
          </p:cNvPr>
          <p:cNvGrpSpPr/>
          <p:nvPr/>
        </p:nvGrpSpPr>
        <p:grpSpPr>
          <a:xfrm>
            <a:off x="5263881" y="332656"/>
            <a:ext cx="3556591" cy="893886"/>
            <a:chOff x="5263881" y="332656"/>
            <a:chExt cx="3556591" cy="8938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AF1076-49C0-4DE5-B02A-05D649E4D559}"/>
                </a:ext>
              </a:extLst>
            </p:cNvPr>
            <p:cNvSpPr txBox="1"/>
            <p:nvPr/>
          </p:nvSpPr>
          <p:spPr>
            <a:xfrm>
              <a:off x="5263881" y="332656"/>
              <a:ext cx="3556591" cy="715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50" b="1" spc="225" dirty="0">
                  <a:ln>
                    <a:solidFill>
                      <a:sysClr val="windowText" lastClr="000000"/>
                    </a:solidFill>
                  </a:ln>
                  <a:solidFill>
                    <a:srgbClr val="008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הדרך הצרה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E89DD712-9DD2-4BB5-B367-052A84FC45A4}"/>
                </a:ext>
              </a:extLst>
            </p:cNvPr>
            <p:cNvSpPr/>
            <p:nvPr/>
          </p:nvSpPr>
          <p:spPr>
            <a:xfrm>
              <a:off x="5662428" y="1018355"/>
              <a:ext cx="2798004" cy="208187"/>
            </a:xfrm>
            <a:prstGeom prst="right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B5D652-99FA-4537-94C6-3E50613034E0}"/>
              </a:ext>
            </a:extLst>
          </p:cNvPr>
          <p:cNvGrpSpPr/>
          <p:nvPr/>
        </p:nvGrpSpPr>
        <p:grpSpPr>
          <a:xfrm>
            <a:off x="827584" y="332656"/>
            <a:ext cx="3556591" cy="1118279"/>
            <a:chOff x="827584" y="332656"/>
            <a:chExt cx="3556591" cy="11182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3B028C-3525-4119-8026-B52759B7E05D}"/>
                </a:ext>
              </a:extLst>
            </p:cNvPr>
            <p:cNvSpPr txBox="1"/>
            <p:nvPr/>
          </p:nvSpPr>
          <p:spPr>
            <a:xfrm>
              <a:off x="827584" y="332656"/>
              <a:ext cx="3556591" cy="7155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50" b="1" spc="225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הדרך הרחבה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3CC027D7-E26B-4278-9AB9-0B3AE48B7A7A}"/>
                </a:ext>
              </a:extLst>
            </p:cNvPr>
            <p:cNvSpPr/>
            <p:nvPr/>
          </p:nvSpPr>
          <p:spPr>
            <a:xfrm flipH="1">
              <a:off x="900237" y="836712"/>
              <a:ext cx="3055812" cy="614223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</p:grpSp>
      <p:pic>
        <p:nvPicPr>
          <p:cNvPr id="9" name="Picture 2" descr="London's Alternatives to A Girls' Night Out | Fashion Gone Rogue">
            <a:extLst>
              <a:ext uri="{FF2B5EF4-FFF2-40B4-BE49-F238E27FC236}">
                <a16:creationId xmlns:a16="http://schemas.microsoft.com/office/drawing/2014/main" id="{F029EC87-807F-43F1-8EC3-8B22355A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5" y="1627648"/>
            <a:ext cx="4412100" cy="31402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140CBA-E28E-49BE-9AD4-EC5614E4CD9E}"/>
              </a:ext>
            </a:extLst>
          </p:cNvPr>
          <p:cNvSpPr txBox="1"/>
          <p:nvPr/>
        </p:nvSpPr>
        <p:spPr>
          <a:xfrm>
            <a:off x="250825" y="4946191"/>
            <a:ext cx="864234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spc="30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מה יש לנו, שאין למי שלא מאמין</a:t>
            </a:r>
            <a:r>
              <a:rPr lang="he-IL" sz="4400" b="1" spc="30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81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0C1ED0-E993-460F-B1F8-D327AF382138}"/>
              </a:ext>
            </a:extLst>
          </p:cNvPr>
          <p:cNvSpPr txBox="1"/>
          <p:nvPr/>
        </p:nvSpPr>
        <p:spPr>
          <a:xfrm>
            <a:off x="6588224" y="188640"/>
            <a:ext cx="22329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האמת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CB14B-5DAD-4078-9799-381B8D115D6A}"/>
              </a:ext>
            </a:extLst>
          </p:cNvPr>
          <p:cNvSpPr txBox="1"/>
          <p:nvPr/>
        </p:nvSpPr>
        <p:spPr>
          <a:xfrm>
            <a:off x="2195736" y="867884"/>
            <a:ext cx="66254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מי שאל את ישוע: "מה היא האמת"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5995D-0FD7-41FB-B881-04B462646680}"/>
              </a:ext>
            </a:extLst>
          </p:cNvPr>
          <p:cNvSpPr txBox="1"/>
          <p:nvPr/>
        </p:nvSpPr>
        <p:spPr>
          <a:xfrm>
            <a:off x="467545" y="823106"/>
            <a:ext cx="17281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itchFamily="34" charset="-79"/>
                <a:cs typeface="David" pitchFamily="34" charset="-79"/>
              </a:rPr>
              <a:t>פילטוס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30635-59C6-4A20-8FC4-A08F7D79D560}"/>
              </a:ext>
            </a:extLst>
          </p:cNvPr>
          <p:cNvSpPr txBox="1"/>
          <p:nvPr/>
        </p:nvSpPr>
        <p:spPr>
          <a:xfrm>
            <a:off x="3527884" y="1475509"/>
            <a:ext cx="2016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itchFamily="34" charset="-79"/>
                <a:cs typeface="David" pitchFamily="34" charset="-79"/>
              </a:rPr>
              <a:t>שום דבר!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8ACFB-A0FE-46B0-B9A9-81965E06FB8E}"/>
              </a:ext>
            </a:extLst>
          </p:cNvPr>
          <p:cNvSpPr txBox="1"/>
          <p:nvPr/>
        </p:nvSpPr>
        <p:spPr>
          <a:xfrm>
            <a:off x="7405082" y="1990348"/>
            <a:ext cx="144085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מדוע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B6865-BA96-4AE1-B5F3-F8D61B6ADE97}"/>
              </a:ext>
            </a:extLst>
          </p:cNvPr>
          <p:cNvSpPr txBox="1"/>
          <p:nvPr/>
        </p:nvSpPr>
        <p:spPr>
          <a:xfrm>
            <a:off x="2076490" y="1991580"/>
            <a:ext cx="53285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כי פילטוס לא התעניין באמת!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18166-04C0-4B7F-A31A-A7B9BBAEE831}"/>
              </a:ext>
            </a:extLst>
          </p:cNvPr>
          <p:cNvSpPr txBox="1"/>
          <p:nvPr/>
        </p:nvSpPr>
        <p:spPr>
          <a:xfrm>
            <a:off x="55644" y="2639365"/>
            <a:ext cx="8821167" cy="10776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3800"/>
              </a:lnSpc>
            </a:pPr>
            <a:r>
              <a:rPr lang="he-IL" sz="3600" b="1" dirty="0">
                <a:latin typeface="David" pitchFamily="34" charset="-79"/>
                <a:cs typeface="David" pitchFamily="34" charset="-79"/>
              </a:rPr>
              <a:t>מה היא התפיסה הפוסט מודרנית הרווחת היום בעולם לגבי האמת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2697F-8A06-4BE9-88B9-C665143FA32D}"/>
              </a:ext>
            </a:extLst>
          </p:cNvPr>
          <p:cNvSpPr txBox="1"/>
          <p:nvPr/>
        </p:nvSpPr>
        <p:spPr>
          <a:xfrm>
            <a:off x="2447765" y="4869160"/>
            <a:ext cx="656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itchFamily="34" charset="-79"/>
                <a:cs typeface="David" pitchFamily="34" charset="-79"/>
              </a:rPr>
              <a:t>מה היא האמת שלנו המאמינים</a:t>
            </a: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29D80-F0C3-46C7-9869-D9067C26B796}"/>
              </a:ext>
            </a:extLst>
          </p:cNvPr>
          <p:cNvSpPr txBox="1"/>
          <p:nvPr/>
        </p:nvSpPr>
        <p:spPr>
          <a:xfrm>
            <a:off x="2447764" y="5395863"/>
            <a:ext cx="42484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spc="300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ישוע המשיח!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D09D65-9475-404F-80C1-2F229EC668A6}"/>
              </a:ext>
            </a:extLst>
          </p:cNvPr>
          <p:cNvSpPr txBox="1"/>
          <p:nvPr/>
        </p:nvSpPr>
        <p:spPr>
          <a:xfrm>
            <a:off x="250825" y="6033482"/>
            <a:ext cx="85703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אשרינו שאנו מאמינים באמת וחיים בה!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5753A5-8733-46A5-992F-7FB0DB99C12F}"/>
              </a:ext>
            </a:extLst>
          </p:cNvPr>
          <p:cNvSpPr txBox="1"/>
          <p:nvPr/>
        </p:nvSpPr>
        <p:spPr>
          <a:xfrm>
            <a:off x="585964" y="3794097"/>
            <a:ext cx="7900064" cy="114390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ts val="4000"/>
              </a:lnSpc>
            </a:pPr>
            <a:r>
              <a:rPr lang="he-IL" sz="4000" b="1" spc="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אין אמת אחת, כל אדם זכאי לבחור </a:t>
            </a:r>
            <a:br>
              <a:rPr lang="en-US" sz="4000" b="1" spc="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4000" b="1" spc="3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את דרכו ולנהוג כטוב בעיניו!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C85438-162D-4A23-A42D-F9DC9966FB7C}"/>
              </a:ext>
            </a:extLst>
          </p:cNvPr>
          <p:cNvSpPr txBox="1"/>
          <p:nvPr/>
        </p:nvSpPr>
        <p:spPr>
          <a:xfrm>
            <a:off x="5220072" y="1455299"/>
            <a:ext cx="36167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מה השיב לו ישוע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  <a:endParaRPr lang="he-IL" sz="36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67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DA54B5-F7BA-4256-8D4D-49B0DBCF832A}"/>
              </a:ext>
            </a:extLst>
          </p:cNvPr>
          <p:cNvSpPr txBox="1"/>
          <p:nvPr/>
        </p:nvSpPr>
        <p:spPr>
          <a:xfrm>
            <a:off x="5364088" y="188913"/>
            <a:ext cx="352908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סליחת חטאים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59841E-5197-45FD-9260-BC66AB679EAC}"/>
              </a:ext>
            </a:extLst>
          </p:cNvPr>
          <p:cNvSpPr txBox="1"/>
          <p:nvPr/>
        </p:nvSpPr>
        <p:spPr>
          <a:xfrm>
            <a:off x="115066" y="4195909"/>
            <a:ext cx="86335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מה הן התוצאות הנפלאות של סליחת חטאים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41AD09-2EF0-4736-A9FF-D415AE9CC82E}"/>
              </a:ext>
            </a:extLst>
          </p:cNvPr>
          <p:cNvGrpSpPr/>
          <p:nvPr/>
        </p:nvGrpSpPr>
        <p:grpSpPr>
          <a:xfrm>
            <a:off x="176248" y="766442"/>
            <a:ext cx="8572403" cy="1200329"/>
            <a:chOff x="394156" y="2171640"/>
            <a:chExt cx="8572403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3DBD78-2983-44CD-8F05-329E4D7E69A5}"/>
                </a:ext>
              </a:extLst>
            </p:cNvPr>
            <p:cNvSpPr txBox="1"/>
            <p:nvPr/>
          </p:nvSpPr>
          <p:spPr>
            <a:xfrm>
              <a:off x="2699792" y="2171640"/>
              <a:ext cx="626676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 ...אשרי נשוי פשע כסוי חטאה.</a:t>
              </a:r>
              <a:br>
                <a:rPr lang="en-US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</a:b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אשרי אדם לא יחשוב יהוה לו עוון...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655FD9-8BE0-4875-887E-6801E8D9DBEB}"/>
                </a:ext>
              </a:extLst>
            </p:cNvPr>
            <p:cNvSpPr txBox="1"/>
            <p:nvPr/>
          </p:nvSpPr>
          <p:spPr>
            <a:xfrm>
              <a:off x="394156" y="2792365"/>
              <a:ext cx="25202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מזמור ל"ב: 1,2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285CE70-DE63-40E7-850E-72503A210330}"/>
              </a:ext>
            </a:extLst>
          </p:cNvPr>
          <p:cNvSpPr txBox="1"/>
          <p:nvPr/>
        </p:nvSpPr>
        <p:spPr>
          <a:xfrm>
            <a:off x="-108520" y="3453959"/>
            <a:ext cx="8857171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8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אשרינו שישוע סלח וממשיך לסלוח את חטאינו!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72543-06D0-4EC6-8896-C986E979EEEC}"/>
              </a:ext>
            </a:extLst>
          </p:cNvPr>
          <p:cNvSpPr txBox="1"/>
          <p:nvPr/>
        </p:nvSpPr>
        <p:spPr>
          <a:xfrm>
            <a:off x="106301" y="4907082"/>
            <a:ext cx="86423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אין בנו אשמה! הלב נקי ולא מרשיע אותנו!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86FE6-E183-4F46-9731-D1AA96B60BF7}"/>
              </a:ext>
            </a:extLst>
          </p:cNvPr>
          <p:cNvSpPr txBox="1"/>
          <p:nvPr/>
        </p:nvSpPr>
        <p:spPr>
          <a:xfrm>
            <a:off x="-108520" y="5679808"/>
            <a:ext cx="88571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אנו נמצאים באופן רוחני בנוכחות של אלוהים!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095759-C0F8-414A-8CD2-6BC267450035}"/>
              </a:ext>
            </a:extLst>
          </p:cNvPr>
          <p:cNvSpPr txBox="1"/>
          <p:nvPr/>
        </p:nvSpPr>
        <p:spPr>
          <a:xfrm>
            <a:off x="2843300" y="2031613"/>
            <a:ext cx="59053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איך ניתן לקבל סליחת חטאים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B60FD-E9EB-4622-9FC8-7D5B166A85C4}"/>
              </a:ext>
            </a:extLst>
          </p:cNvPr>
          <p:cNvSpPr txBox="1"/>
          <p:nvPr/>
        </p:nvSpPr>
        <p:spPr>
          <a:xfrm>
            <a:off x="2123221" y="2742786"/>
            <a:ext cx="66254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996600"/>
                </a:solidFill>
                <a:latin typeface="David" pitchFamily="34" charset="-79"/>
                <a:cs typeface="David" pitchFamily="34" charset="-79"/>
              </a:rPr>
              <a:t>אך ורק על ידי אמונה בישוע המשיח!</a:t>
            </a:r>
            <a:endParaRPr lang="he-IL" sz="3600" b="1" dirty="0">
              <a:ln>
                <a:solidFill>
                  <a:sysClr val="windowText" lastClr="000000"/>
                </a:solidFill>
              </a:ln>
              <a:solidFill>
                <a:srgbClr val="996600"/>
              </a:solidFill>
              <a:latin typeface="David" pitchFamily="34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832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C00E4-0DD0-449F-A4EA-DF2806763422}"/>
              </a:ext>
            </a:extLst>
          </p:cNvPr>
          <p:cNvSpPr txBox="1"/>
          <p:nvPr/>
        </p:nvSpPr>
        <p:spPr>
          <a:xfrm>
            <a:off x="5724128" y="188913"/>
            <a:ext cx="324105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רוח הקודש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2C85E-8E0B-4391-91D6-E424A80B083B}"/>
              </a:ext>
            </a:extLst>
          </p:cNvPr>
          <p:cNvSpPr txBox="1"/>
          <p:nvPr/>
        </p:nvSpPr>
        <p:spPr>
          <a:xfrm>
            <a:off x="69405" y="896799"/>
            <a:ext cx="88571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התוצאות הנפלאות של נוכחות רוח הקודש בנו: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C009D-CCB8-4109-9857-1DBE384A9E2F}"/>
              </a:ext>
            </a:extLst>
          </p:cNvPr>
          <p:cNvSpPr txBox="1"/>
          <p:nvPr/>
        </p:nvSpPr>
        <p:spPr>
          <a:xfrm>
            <a:off x="4284663" y="3103290"/>
            <a:ext cx="45178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נותן לנו כוח על טבעי.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3354E-D0A7-49AA-ACF4-6F274E35340B}"/>
              </a:ext>
            </a:extLst>
          </p:cNvPr>
          <p:cNvSpPr txBox="1"/>
          <p:nvPr/>
        </p:nvSpPr>
        <p:spPr>
          <a:xfrm>
            <a:off x="4239007" y="1623710"/>
            <a:ext cx="45635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נמצא בתוכנו כל הזמן.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367EF-5655-42AA-B696-B548218D443C}"/>
              </a:ext>
            </a:extLst>
          </p:cNvPr>
          <p:cNvSpPr txBox="1"/>
          <p:nvPr/>
        </p:nvSpPr>
        <p:spPr>
          <a:xfrm>
            <a:off x="2549690" y="3843080"/>
            <a:ext cx="62528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נותן לנו את בטחון הישועה.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1E621-9C78-47A9-9497-074B6CF57FCF}"/>
              </a:ext>
            </a:extLst>
          </p:cNvPr>
          <p:cNvSpPr txBox="1"/>
          <p:nvPr/>
        </p:nvSpPr>
        <p:spPr>
          <a:xfrm>
            <a:off x="107504" y="2363500"/>
            <a:ext cx="86950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יועץ מושלם שמדריך ומלמד אותנו בכל דבר.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5D5FAC-DAAC-4B71-B2BC-4CABBE2AD639}"/>
              </a:ext>
            </a:extLst>
          </p:cNvPr>
          <p:cNvSpPr txBox="1"/>
          <p:nvPr/>
        </p:nvSpPr>
        <p:spPr>
          <a:xfrm>
            <a:off x="4572000" y="4582869"/>
            <a:ext cx="42305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מעודד ומנחם אותנו.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7A98A5-2E37-488B-9C37-ADE03EB4713F}"/>
              </a:ext>
            </a:extLst>
          </p:cNvPr>
          <p:cNvSpPr txBox="1"/>
          <p:nvPr/>
        </p:nvSpPr>
        <p:spPr>
          <a:xfrm>
            <a:off x="3851920" y="5302949"/>
            <a:ext cx="49506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מעניק לנו שמחה ושלום.</a:t>
            </a:r>
          </a:p>
        </p:txBody>
      </p:sp>
    </p:spTree>
    <p:extLst>
      <p:ext uri="{BB962C8B-B14F-4D97-AF65-F5344CB8AC3E}">
        <p14:creationId xmlns:p14="http://schemas.microsoft.com/office/powerpoint/2010/main" val="14947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31822B-FF8A-4DE2-B51E-3A8D427C306E}"/>
              </a:ext>
            </a:extLst>
          </p:cNvPr>
          <p:cNvSpPr txBox="1"/>
          <p:nvPr/>
        </p:nvSpPr>
        <p:spPr>
          <a:xfrm>
            <a:off x="4467296" y="188913"/>
            <a:ext cx="44258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הכל פועל לטובתנו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6AE5A-3237-4BBD-B3B3-473BF528D6EA}"/>
              </a:ext>
            </a:extLst>
          </p:cNvPr>
          <p:cNvSpPr txBox="1"/>
          <p:nvPr/>
        </p:nvSpPr>
        <p:spPr>
          <a:xfrm>
            <a:off x="115698" y="1984473"/>
            <a:ext cx="86423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איזו מציאות נפלאה: </a:t>
            </a:r>
            <a:br>
              <a:rPr lang="en-US" sz="3600" b="1" dirty="0">
                <a:latin typeface="David" pitchFamily="34" charset="-79"/>
                <a:cs typeface="David" pitchFamily="34" charset="-79"/>
              </a:rPr>
            </a:br>
            <a:r>
              <a:rPr lang="he-IL" sz="36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latin typeface="David" pitchFamily="34" charset="-79"/>
                <a:cs typeface="David" pitchFamily="34" charset="-79"/>
              </a:rPr>
              <a:t>כל מה שאלוהים מביא בחיינו פועל עבורנו לטובה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8071C6-D84B-4350-985C-B4BA24694D65}"/>
              </a:ext>
            </a:extLst>
          </p:cNvPr>
          <p:cNvGrpSpPr/>
          <p:nvPr/>
        </p:nvGrpSpPr>
        <p:grpSpPr>
          <a:xfrm>
            <a:off x="188401" y="3195609"/>
            <a:ext cx="8569647" cy="646331"/>
            <a:chOff x="188401" y="3195609"/>
            <a:chExt cx="8569647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677EA3C-BAB7-406A-8B39-A8939627CFA3}"/>
                </a:ext>
              </a:extLst>
            </p:cNvPr>
            <p:cNvSpPr txBox="1"/>
            <p:nvPr/>
          </p:nvSpPr>
          <p:spPr>
            <a:xfrm>
              <a:off x="2564665" y="3195609"/>
              <a:ext cx="619338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אוי לרשע רע, כי גמול ידיו יעשה לו.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C9C5C1-CD9C-4D54-8D31-95E01DED756C}"/>
                </a:ext>
              </a:extLst>
            </p:cNvPr>
            <p:cNvSpPr txBox="1"/>
            <p:nvPr/>
          </p:nvSpPr>
          <p:spPr>
            <a:xfrm>
              <a:off x="188401" y="3216157"/>
              <a:ext cx="216024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ישעיהו ג: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27378C9-992A-411B-8413-FBCD25BE3A5D}"/>
              </a:ext>
            </a:extLst>
          </p:cNvPr>
          <p:cNvSpPr txBox="1"/>
          <p:nvPr/>
        </p:nvSpPr>
        <p:spPr>
          <a:xfrm>
            <a:off x="567706" y="4499686"/>
            <a:ext cx="83512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הוא גם לא מנסה אותנו מעבר ליכולתנו!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F51AA-7968-45F8-A9A0-41DCD2B2C6AB}"/>
              </a:ext>
            </a:extLst>
          </p:cNvPr>
          <p:cNvSpPr txBox="1"/>
          <p:nvPr/>
        </p:nvSpPr>
        <p:spPr>
          <a:xfrm>
            <a:off x="395536" y="3853355"/>
            <a:ext cx="85234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אלוהים משתמש גם בדברים רעים לטובתנו!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6C0CF-6E34-45F1-86A9-A0A95542A266}"/>
              </a:ext>
            </a:extLst>
          </p:cNvPr>
          <p:cNvSpPr txBox="1"/>
          <p:nvPr/>
        </p:nvSpPr>
        <p:spPr>
          <a:xfrm>
            <a:off x="567707" y="5168239"/>
            <a:ext cx="83512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>
                <a:latin typeface="David" pitchFamily="34" charset="-79"/>
                <a:cs typeface="David" pitchFamily="34" charset="-79"/>
              </a:rPr>
              <a:t>הוא ישלים את פעולת הישועה עבורנו!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ADFA31-8D09-4C96-83EF-FB208EA1A3A5}"/>
              </a:ext>
            </a:extLst>
          </p:cNvPr>
          <p:cNvGrpSpPr/>
          <p:nvPr/>
        </p:nvGrpSpPr>
        <p:grpSpPr>
          <a:xfrm>
            <a:off x="188401" y="1306787"/>
            <a:ext cx="8642348" cy="646331"/>
            <a:chOff x="250826" y="4941168"/>
            <a:chExt cx="8642348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4FD67-0F44-4304-8D02-41B9D4B8493F}"/>
                </a:ext>
              </a:extLst>
            </p:cNvPr>
            <p:cNvSpPr txBox="1"/>
            <p:nvPr/>
          </p:nvSpPr>
          <p:spPr>
            <a:xfrm>
              <a:off x="2699791" y="4941168"/>
              <a:ext cx="6193383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...לתת לאיש כדרכיו וכפרי מעלליו.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E0C31D-E04B-4A70-BCB8-4B7B9F0A0CE7}"/>
                </a:ext>
              </a:extLst>
            </p:cNvPr>
            <p:cNvSpPr txBox="1"/>
            <p:nvPr/>
          </p:nvSpPr>
          <p:spPr>
            <a:xfrm>
              <a:off x="250826" y="5002724"/>
              <a:ext cx="259298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ירמיהו ל"ב: 19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9584346-6808-40FB-84AC-5FE180B49311}"/>
              </a:ext>
            </a:extLst>
          </p:cNvPr>
          <p:cNvSpPr txBox="1"/>
          <p:nvPr/>
        </p:nvSpPr>
        <p:spPr>
          <a:xfrm>
            <a:off x="764466" y="766445"/>
            <a:ext cx="798327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אחת האמיתות החשובות ביותר בדבר אלוהים:</a:t>
            </a:r>
          </a:p>
        </p:txBody>
      </p:sp>
    </p:spTree>
    <p:extLst>
      <p:ext uri="{BB962C8B-B14F-4D97-AF65-F5344CB8AC3E}">
        <p14:creationId xmlns:p14="http://schemas.microsoft.com/office/powerpoint/2010/main" val="34311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07">
            <a:extLst>
              <a:ext uri="{FF2B5EF4-FFF2-40B4-BE49-F238E27FC236}">
                <a16:creationId xmlns:a16="http://schemas.microsoft.com/office/drawing/2014/main" id="{86CB9815-BD64-41CF-9739-8823395D4133}"/>
              </a:ext>
            </a:extLst>
          </p:cNvPr>
          <p:cNvSpPr>
            <a:spLocks/>
          </p:cNvSpPr>
          <p:nvPr/>
        </p:nvSpPr>
        <p:spPr bwMode="auto">
          <a:xfrm flipV="1">
            <a:off x="5763270" y="2094972"/>
            <a:ext cx="785812" cy="635000"/>
          </a:xfrm>
          <a:custGeom>
            <a:avLst/>
            <a:gdLst>
              <a:gd name="T0" fmla="*/ 75 w 990"/>
              <a:gd name="T1" fmla="*/ 100 h 800"/>
              <a:gd name="T2" fmla="*/ 75 w 990"/>
              <a:gd name="T3" fmla="*/ 84 h 800"/>
              <a:gd name="T4" fmla="*/ 76 w 990"/>
              <a:gd name="T5" fmla="*/ 74 h 800"/>
              <a:gd name="T6" fmla="*/ 78 w 990"/>
              <a:gd name="T7" fmla="*/ 64 h 800"/>
              <a:gd name="T8" fmla="*/ 83 w 990"/>
              <a:gd name="T9" fmla="*/ 55 h 800"/>
              <a:gd name="T10" fmla="*/ 85 w 990"/>
              <a:gd name="T11" fmla="*/ 51 h 800"/>
              <a:gd name="T12" fmla="*/ 92 w 990"/>
              <a:gd name="T13" fmla="*/ 43 h 800"/>
              <a:gd name="T14" fmla="*/ 95 w 990"/>
              <a:gd name="T15" fmla="*/ 40 h 800"/>
              <a:gd name="T16" fmla="*/ 100 w 990"/>
              <a:gd name="T17" fmla="*/ 37 h 800"/>
              <a:gd name="T18" fmla="*/ 111 w 990"/>
              <a:gd name="T19" fmla="*/ 52 h 800"/>
              <a:gd name="T20" fmla="*/ 124 w 990"/>
              <a:gd name="T21" fmla="*/ 9 h 800"/>
              <a:gd name="T22" fmla="*/ 77 w 990"/>
              <a:gd name="T23" fmla="*/ 0 h 800"/>
              <a:gd name="T24" fmla="*/ 89 w 990"/>
              <a:gd name="T25" fmla="*/ 17 h 800"/>
              <a:gd name="T26" fmla="*/ 83 w 990"/>
              <a:gd name="T27" fmla="*/ 21 h 800"/>
              <a:gd name="T28" fmla="*/ 78 w 990"/>
              <a:gd name="T29" fmla="*/ 25 h 800"/>
              <a:gd name="T30" fmla="*/ 68 w 990"/>
              <a:gd name="T31" fmla="*/ 34 h 800"/>
              <a:gd name="T32" fmla="*/ 64 w 990"/>
              <a:gd name="T33" fmla="*/ 40 h 800"/>
              <a:gd name="T34" fmla="*/ 62 w 990"/>
              <a:gd name="T35" fmla="*/ 42 h 800"/>
              <a:gd name="T36" fmla="*/ 61 w 990"/>
              <a:gd name="T37" fmla="*/ 40 h 800"/>
              <a:gd name="T38" fmla="*/ 57 w 990"/>
              <a:gd name="T39" fmla="*/ 34 h 800"/>
              <a:gd name="T40" fmla="*/ 52 w 990"/>
              <a:gd name="T41" fmla="*/ 29 h 800"/>
              <a:gd name="T42" fmla="*/ 42 w 990"/>
              <a:gd name="T43" fmla="*/ 21 h 800"/>
              <a:gd name="T44" fmla="*/ 36 w 990"/>
              <a:gd name="T45" fmla="*/ 17 h 800"/>
              <a:gd name="T46" fmla="*/ 47 w 990"/>
              <a:gd name="T47" fmla="*/ 0 h 800"/>
              <a:gd name="T48" fmla="*/ 0 w 990"/>
              <a:gd name="T49" fmla="*/ 9 h 800"/>
              <a:gd name="T50" fmla="*/ 14 w 990"/>
              <a:gd name="T51" fmla="*/ 52 h 800"/>
              <a:gd name="T52" fmla="*/ 25 w 990"/>
              <a:gd name="T53" fmla="*/ 37 h 800"/>
              <a:gd name="T54" fmla="*/ 29 w 990"/>
              <a:gd name="T55" fmla="*/ 40 h 800"/>
              <a:gd name="T56" fmla="*/ 36 w 990"/>
              <a:gd name="T57" fmla="*/ 47 h 800"/>
              <a:gd name="T58" fmla="*/ 39 w 990"/>
              <a:gd name="T59" fmla="*/ 51 h 800"/>
              <a:gd name="T60" fmla="*/ 44 w 990"/>
              <a:gd name="T61" fmla="*/ 59 h 800"/>
              <a:gd name="T62" fmla="*/ 46 w 990"/>
              <a:gd name="T63" fmla="*/ 64 h 800"/>
              <a:gd name="T64" fmla="*/ 49 w 990"/>
              <a:gd name="T65" fmla="*/ 74 h 800"/>
              <a:gd name="T66" fmla="*/ 50 w 990"/>
              <a:gd name="T67" fmla="*/ 84 h 800"/>
              <a:gd name="T68" fmla="*/ 50 w 990"/>
              <a:gd name="T69" fmla="*/ 100 h 800"/>
              <a:gd name="T70" fmla="*/ 75 w 990"/>
              <a:gd name="T71" fmla="*/ 100 h 8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90"/>
              <a:gd name="T109" fmla="*/ 0 h 800"/>
              <a:gd name="T110" fmla="*/ 990 w 990"/>
              <a:gd name="T111" fmla="*/ 800 h 8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90" h="800">
                <a:moveTo>
                  <a:pt x="596" y="800"/>
                </a:moveTo>
                <a:lnTo>
                  <a:pt x="596" y="668"/>
                </a:lnTo>
                <a:lnTo>
                  <a:pt x="603" y="588"/>
                </a:lnTo>
                <a:lnTo>
                  <a:pt x="624" y="511"/>
                </a:lnTo>
                <a:lnTo>
                  <a:pt x="657" y="439"/>
                </a:lnTo>
                <a:lnTo>
                  <a:pt x="679" y="405"/>
                </a:lnTo>
                <a:lnTo>
                  <a:pt x="730" y="344"/>
                </a:lnTo>
                <a:lnTo>
                  <a:pt x="760" y="317"/>
                </a:lnTo>
                <a:lnTo>
                  <a:pt x="795" y="290"/>
                </a:lnTo>
                <a:lnTo>
                  <a:pt x="884" y="418"/>
                </a:lnTo>
                <a:lnTo>
                  <a:pt x="990" y="71"/>
                </a:lnTo>
                <a:lnTo>
                  <a:pt x="615" y="0"/>
                </a:lnTo>
                <a:lnTo>
                  <a:pt x="705" y="133"/>
                </a:lnTo>
                <a:lnTo>
                  <a:pt x="659" y="163"/>
                </a:lnTo>
                <a:lnTo>
                  <a:pt x="617" y="196"/>
                </a:lnTo>
                <a:lnTo>
                  <a:pt x="541" y="272"/>
                </a:lnTo>
                <a:lnTo>
                  <a:pt x="508" y="314"/>
                </a:lnTo>
                <a:lnTo>
                  <a:pt x="496" y="334"/>
                </a:lnTo>
                <a:lnTo>
                  <a:pt x="482" y="314"/>
                </a:lnTo>
                <a:lnTo>
                  <a:pt x="449" y="272"/>
                </a:lnTo>
                <a:lnTo>
                  <a:pt x="413" y="232"/>
                </a:lnTo>
                <a:lnTo>
                  <a:pt x="331" y="163"/>
                </a:lnTo>
                <a:lnTo>
                  <a:pt x="285" y="133"/>
                </a:lnTo>
                <a:lnTo>
                  <a:pt x="375" y="0"/>
                </a:lnTo>
                <a:lnTo>
                  <a:pt x="0" y="71"/>
                </a:lnTo>
                <a:lnTo>
                  <a:pt x="106" y="418"/>
                </a:lnTo>
                <a:lnTo>
                  <a:pt x="195" y="290"/>
                </a:lnTo>
                <a:lnTo>
                  <a:pt x="230" y="317"/>
                </a:lnTo>
                <a:lnTo>
                  <a:pt x="287" y="373"/>
                </a:lnTo>
                <a:lnTo>
                  <a:pt x="311" y="405"/>
                </a:lnTo>
                <a:lnTo>
                  <a:pt x="351" y="474"/>
                </a:lnTo>
                <a:lnTo>
                  <a:pt x="366" y="511"/>
                </a:lnTo>
                <a:lnTo>
                  <a:pt x="387" y="588"/>
                </a:lnTo>
                <a:lnTo>
                  <a:pt x="394" y="668"/>
                </a:lnTo>
                <a:lnTo>
                  <a:pt x="394" y="800"/>
                </a:lnTo>
                <a:lnTo>
                  <a:pt x="596" y="800"/>
                </a:lnTo>
              </a:path>
            </a:pathLst>
          </a:custGeom>
          <a:solidFill>
            <a:srgbClr val="3333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pic>
        <p:nvPicPr>
          <p:cNvPr id="4098" name="Picture 2" descr="God is Spirit – First Pres Joliet">
            <a:extLst>
              <a:ext uri="{FF2B5EF4-FFF2-40B4-BE49-F238E27FC236}">
                <a16:creationId xmlns:a16="http://schemas.microsoft.com/office/drawing/2014/main" id="{7916A5ED-9368-4071-B986-431F9EBFD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73"/>
          <a:stretch/>
        </p:blipFill>
        <p:spPr bwMode="auto">
          <a:xfrm>
            <a:off x="1" y="-55755"/>
            <a:ext cx="2771800" cy="31495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582EB9-CE50-4455-A0D4-70FBA91B046D}"/>
              </a:ext>
            </a:extLst>
          </p:cNvPr>
          <p:cNvSpPr txBox="1"/>
          <p:nvPr/>
        </p:nvSpPr>
        <p:spPr>
          <a:xfrm>
            <a:off x="3707904" y="188913"/>
            <a:ext cx="51852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חיים קדושים וטהורים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D9CC5-1B4A-4DCA-B6F1-DEBB8936AFFB}"/>
              </a:ext>
            </a:extLst>
          </p:cNvPr>
          <p:cNvSpPr txBox="1"/>
          <p:nvPr/>
        </p:nvSpPr>
        <p:spPr>
          <a:xfrm>
            <a:off x="4021618" y="922457"/>
            <a:ext cx="450072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David" pitchFamily="34" charset="-79"/>
                <a:cs typeface="David" pitchFamily="34" charset="-79"/>
              </a:rPr>
              <a:t>ניתן לחלק את בני האדם לשתי קבוצות: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53F40E-3361-4B70-B5DD-999071133353}"/>
              </a:ext>
            </a:extLst>
          </p:cNvPr>
          <p:cNvGrpSpPr/>
          <p:nvPr/>
        </p:nvGrpSpPr>
        <p:grpSpPr>
          <a:xfrm>
            <a:off x="4067944" y="2577098"/>
            <a:ext cx="4292268" cy="707886"/>
            <a:chOff x="4067944" y="2577098"/>
            <a:chExt cx="4292268" cy="707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EBD742-F176-4378-9BEB-353FE9F61834}"/>
                </a:ext>
              </a:extLst>
            </p:cNvPr>
            <p:cNvSpPr txBox="1"/>
            <p:nvPr/>
          </p:nvSpPr>
          <p:spPr>
            <a:xfrm>
              <a:off x="6271980" y="2577098"/>
              <a:ext cx="208823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spc="300" dirty="0">
                  <a:ln>
                    <a:solidFill>
                      <a:sysClr val="windowText" lastClr="000000"/>
                    </a:solidFill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קדושים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49A54A-DBAC-4853-A41D-B72B666D77C5}"/>
                </a:ext>
              </a:extLst>
            </p:cNvPr>
            <p:cNvSpPr txBox="1"/>
            <p:nvPr/>
          </p:nvSpPr>
          <p:spPr>
            <a:xfrm>
              <a:off x="4067944" y="2577098"/>
              <a:ext cx="208823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000" b="1" spc="30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טמאים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8B07FF-3D42-42EB-990F-FF92D7314B74}"/>
              </a:ext>
            </a:extLst>
          </p:cNvPr>
          <p:cNvGrpSpPr/>
          <p:nvPr/>
        </p:nvGrpSpPr>
        <p:grpSpPr>
          <a:xfrm>
            <a:off x="-32102" y="4269864"/>
            <a:ext cx="8898855" cy="1142274"/>
            <a:chOff x="-32102" y="4269864"/>
            <a:chExt cx="8898855" cy="11422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43519B-BCA7-408D-A855-E29DA4183DC5}"/>
                </a:ext>
              </a:extLst>
            </p:cNvPr>
            <p:cNvSpPr txBox="1"/>
            <p:nvPr/>
          </p:nvSpPr>
          <p:spPr>
            <a:xfrm>
              <a:off x="-32102" y="4269864"/>
              <a:ext cx="889885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זנות וכל טומאה </a:t>
              </a:r>
              <a:r>
                <a:rPr lang="he-IL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בל יזכר ביניכם כאשר נאוה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88900">
                      <a:srgbClr val="FFFF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לקדושים</a:t>
              </a:r>
              <a:r>
                <a:rPr lang="he-IL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C60CBB2-AE58-418C-911C-93AE7A88CF40}"/>
                </a:ext>
              </a:extLst>
            </p:cNvPr>
            <p:cNvSpPr txBox="1"/>
            <p:nvPr/>
          </p:nvSpPr>
          <p:spPr>
            <a:xfrm>
              <a:off x="125252" y="4827363"/>
              <a:ext cx="2160241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אפסים ה: 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12F938-934D-42A4-A326-D1BB04C6C74B}"/>
              </a:ext>
            </a:extLst>
          </p:cNvPr>
          <p:cNvGrpSpPr/>
          <p:nvPr/>
        </p:nvGrpSpPr>
        <p:grpSpPr>
          <a:xfrm>
            <a:off x="113469" y="3284984"/>
            <a:ext cx="8779706" cy="1087351"/>
            <a:chOff x="113469" y="3284984"/>
            <a:chExt cx="8779706" cy="10873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BEC12A-1BBB-405B-A0E3-6AEF9C6DD493}"/>
                </a:ext>
              </a:extLst>
            </p:cNvPr>
            <p:cNvSpPr txBox="1"/>
            <p:nvPr/>
          </p:nvSpPr>
          <p:spPr>
            <a:xfrm>
              <a:off x="142305" y="3284984"/>
              <a:ext cx="875087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רצון האלוהים היא </a:t>
              </a:r>
              <a:r>
                <a:rPr lang="he-IL" sz="36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effectLst>
                    <a:glow rad="88900">
                      <a:srgbClr val="FFFF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itchFamily="34" charset="-79"/>
                  <a:cs typeface="David" pitchFamily="34" charset="-79"/>
                </a:rPr>
                <a:t>קדושתכם</a:t>
              </a:r>
              <a:r>
                <a:rPr lang="he-IL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 אשר </a:t>
              </a:r>
              <a:r>
                <a:rPr lang="he-IL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latin typeface="David" pitchFamily="34" charset="-79"/>
                  <a:cs typeface="David" pitchFamily="34" charset="-79"/>
                </a:rPr>
                <a:t>תתרחקו מן הזנות</a:t>
              </a:r>
              <a:r>
                <a:rPr lang="he-IL" sz="3400" b="1" dirty="0">
                  <a:ln>
                    <a:solidFill>
                      <a:sysClr val="windowText" lastClr="000000"/>
                    </a:solidFill>
                  </a:ln>
                  <a:solidFill>
                    <a:srgbClr val="3333FF"/>
                  </a:solidFill>
                  <a:latin typeface="David" pitchFamily="34" charset="-79"/>
                  <a:cs typeface="David" pitchFamily="34" charset="-79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6CF9EF-2426-4D62-A50E-14D89E57D2E6}"/>
                </a:ext>
              </a:extLst>
            </p:cNvPr>
            <p:cNvSpPr txBox="1"/>
            <p:nvPr/>
          </p:nvSpPr>
          <p:spPr>
            <a:xfrm>
              <a:off x="113469" y="3787560"/>
              <a:ext cx="208226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b="1" dirty="0">
                  <a:ln>
                    <a:solidFill>
                      <a:sysClr val="windowText" lastClr="000000"/>
                    </a:solidFill>
                  </a:ln>
                  <a:solidFill>
                    <a:srgbClr val="996600"/>
                  </a:solidFill>
                  <a:latin typeface="David" pitchFamily="34" charset="-79"/>
                  <a:cs typeface="David" pitchFamily="34" charset="-79"/>
                </a:rPr>
                <a:t>1 תסל' ד: 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7F36B26-9CCA-4919-9141-AD104BDC7476}"/>
              </a:ext>
            </a:extLst>
          </p:cNvPr>
          <p:cNvSpPr txBox="1"/>
          <p:nvPr/>
        </p:nvSpPr>
        <p:spPr>
          <a:xfrm>
            <a:off x="2195736" y="5304690"/>
            <a:ext cx="66974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מהו הפסוק האחרון בברית החדשה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04B3D0-F31E-49A3-9979-479558657966}"/>
              </a:ext>
            </a:extLst>
          </p:cNvPr>
          <p:cNvSpPr txBox="1"/>
          <p:nvPr/>
        </p:nvSpPr>
        <p:spPr>
          <a:xfrm>
            <a:off x="0" y="5951021"/>
            <a:ext cx="90016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 חסד אדונינו ישוע המשיח עם כולכם, כל </a:t>
            </a: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glow rad="889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הקדושים</a:t>
            </a:r>
            <a:r>
              <a:rPr lang="he-IL" sz="3600" b="1" dirty="0">
                <a:ln>
                  <a:solidFill>
                    <a:sysClr val="windowText" lastClr="000000"/>
                  </a:solidFill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7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5308908-F570-4E7B-BC85-608EFE2EE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r="2737"/>
          <a:stretch/>
        </p:blipFill>
        <p:spPr bwMode="auto">
          <a:xfrm>
            <a:off x="6230746" y="89818"/>
            <a:ext cx="2913254" cy="18067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3075BF-5417-4E14-8172-2D19BACCA50F}"/>
              </a:ext>
            </a:extLst>
          </p:cNvPr>
          <p:cNvSpPr txBox="1"/>
          <p:nvPr/>
        </p:nvSpPr>
        <p:spPr>
          <a:xfrm>
            <a:off x="2411760" y="44624"/>
            <a:ext cx="39638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he-IL" sz="40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latin typeface="David" pitchFamily="34" charset="-79"/>
                <a:cs typeface="David" pitchFamily="34" charset="-79"/>
              </a:rPr>
              <a:t>משפחה מבורכת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4BA7D9-09F8-4156-9711-0874AA28FC35}"/>
              </a:ext>
            </a:extLst>
          </p:cNvPr>
          <p:cNvSpPr txBox="1"/>
          <p:nvPr/>
        </p:nvSpPr>
        <p:spPr>
          <a:xfrm>
            <a:off x="250825" y="1772816"/>
            <a:ext cx="86423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מהי העדיפות הראשונה של הורים מאמינים</a:t>
            </a:r>
            <a:r>
              <a:rPr lang="he-IL" sz="3600" b="1" dirty="0">
                <a:latin typeface="David" pitchFamily="34" charset="-79"/>
                <a:cs typeface="+mj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FDAC2B-7F19-4D76-915C-94CAB33E6EE8}"/>
              </a:ext>
            </a:extLst>
          </p:cNvPr>
          <p:cNvSpPr txBox="1"/>
          <p:nvPr/>
        </p:nvSpPr>
        <p:spPr>
          <a:xfrm>
            <a:off x="0" y="2491343"/>
            <a:ext cx="8893175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400" b="1" dirty="0">
                <a:latin typeface="David" pitchFamily="34" charset="-79"/>
                <a:cs typeface="David" pitchFamily="34" charset="-79"/>
              </a:rPr>
              <a:t>לבנות משפחה יציבה ובריאה שמביאה כבוד לאלוהים:</a:t>
            </a:r>
            <a:endParaRPr lang="he-IL" sz="3400" b="1" dirty="0">
              <a:latin typeface="David" pitchFamily="34" charset="-79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2FCC5-F100-4311-A6F8-543D6311CA89}"/>
              </a:ext>
            </a:extLst>
          </p:cNvPr>
          <p:cNvSpPr txBox="1"/>
          <p:nvPr/>
        </p:nvSpPr>
        <p:spPr>
          <a:xfrm>
            <a:off x="222812" y="3897619"/>
            <a:ext cx="864235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מערכת יחסים שמבוססת על </a:t>
            </a:r>
            <a:r>
              <a:rPr lang="he-IL" sz="4000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אהבה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 בין ההורים ובין ההורים לבין ילדיהם.</a:t>
            </a:r>
            <a:endParaRPr lang="he-IL" sz="3600" b="1" dirty="0">
              <a:latin typeface="David" pitchFamily="34" charset="-79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91899-996E-4975-821D-98B1642B01F6}"/>
              </a:ext>
            </a:extLst>
          </p:cNvPr>
          <p:cNvSpPr txBox="1"/>
          <p:nvPr/>
        </p:nvSpPr>
        <p:spPr>
          <a:xfrm>
            <a:off x="3499336" y="5170142"/>
            <a:ext cx="536259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ילדים מחונכים וממושמעים.</a:t>
            </a:r>
            <a:endParaRPr lang="he-IL" sz="3600" b="1" dirty="0">
              <a:latin typeface="David" pitchFamily="34" charset="-79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A72A6C-ED2E-46B9-87C8-6E56C089F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5"/>
            <a:ext cx="2837982" cy="18521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548DDB-3431-4D69-95D0-976AF0E0E2D3}"/>
              </a:ext>
            </a:extLst>
          </p:cNvPr>
          <p:cNvSpPr txBox="1"/>
          <p:nvPr/>
        </p:nvSpPr>
        <p:spPr>
          <a:xfrm>
            <a:off x="2862516" y="3179092"/>
            <a:ext cx="59907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latin typeface="David" pitchFamily="34" charset="-79"/>
                <a:cs typeface="David" pitchFamily="34" charset="-79"/>
              </a:rPr>
              <a:t>ההורים מהווים דוגמה לילדיהם.</a:t>
            </a:r>
            <a:endParaRPr lang="he-IL" sz="3600" b="1" dirty="0">
              <a:latin typeface="David" pitchFamily="34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5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3600" b="1" dirty="0" smtClean="0">
            <a:latin typeface="David" pitchFamily="34" charset="-79"/>
            <a:cs typeface="David" pitchFamily="34" charset="-79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598</Words>
  <Application>Microsoft Office PowerPoint</Application>
  <PresentationFormat>On-screen Show (4:3)</PresentationFormat>
  <Paragraphs>85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David</vt:lpstr>
      <vt:lpstr>Wingdings</vt:lpstr>
      <vt:lpstr>ערכת נושא Office</vt:lpstr>
      <vt:lpstr>1_ערכת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משה בר דוד</cp:lastModifiedBy>
  <cp:revision>104</cp:revision>
  <dcterms:created xsi:type="dcterms:W3CDTF">2017-12-15T08:17:51Z</dcterms:created>
  <dcterms:modified xsi:type="dcterms:W3CDTF">2020-12-26T15:28:58Z</dcterms:modified>
</cp:coreProperties>
</file>