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97" r:id="rId1"/>
    <p:sldMasterId id="2147483709" r:id="rId2"/>
    <p:sldMasterId id="2147483722" r:id="rId3"/>
  </p:sldMasterIdLst>
  <p:notesMasterIdLst>
    <p:notesMasterId r:id="rId22"/>
  </p:notesMasterIdLst>
  <p:sldIdLst>
    <p:sldId id="370" r:id="rId4"/>
    <p:sldId id="363" r:id="rId5"/>
    <p:sldId id="371" r:id="rId6"/>
    <p:sldId id="394" r:id="rId7"/>
    <p:sldId id="376" r:id="rId8"/>
    <p:sldId id="380" r:id="rId9"/>
    <p:sldId id="346" r:id="rId10"/>
    <p:sldId id="381" r:id="rId11"/>
    <p:sldId id="396" r:id="rId12"/>
    <p:sldId id="397" r:id="rId13"/>
    <p:sldId id="400" r:id="rId14"/>
    <p:sldId id="378" r:id="rId15"/>
    <p:sldId id="349" r:id="rId16"/>
    <p:sldId id="352" r:id="rId17"/>
    <p:sldId id="392" r:id="rId18"/>
    <p:sldId id="353" r:id="rId19"/>
    <p:sldId id="354" r:id="rId20"/>
    <p:sldId id="399" r:id="rId2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6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080808"/>
    <a:srgbClr val="66FF66"/>
    <a:srgbClr val="66FF33"/>
    <a:srgbClr val="000099"/>
    <a:srgbClr val="000066"/>
    <a:srgbClr val="3399FF"/>
    <a:srgbClr val="0033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377" autoAdjust="0"/>
    <p:restoredTop sz="60987" autoAdjust="0"/>
  </p:normalViewPr>
  <p:slideViewPr>
    <p:cSldViewPr>
      <p:cViewPr varScale="1">
        <p:scale>
          <a:sx n="72" d="100"/>
          <a:sy n="72" d="100"/>
        </p:scale>
        <p:origin x="1038" y="66"/>
      </p:cViewPr>
      <p:guideLst>
        <p:guide orient="horz" pos="2160"/>
        <p:guide pos="2653"/>
      </p:guideLst>
    </p:cSldViewPr>
  </p:slideViewPr>
  <p:outlineViewPr>
    <p:cViewPr>
      <p:scale>
        <a:sx n="33" d="100"/>
        <a:sy n="33" d="100"/>
      </p:scale>
      <p:origin x="0" y="-1170"/>
    </p:cViewPr>
  </p:outlineViewPr>
  <p:notesTextViewPr>
    <p:cViewPr>
      <p:scale>
        <a:sx n="3" d="2"/>
        <a:sy n="3" d="2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FC8F3B00-9B5E-43BA-AFDE-D10084D8EA4C}" type="datetimeFigureOut">
              <a:rPr lang="he-IL" smtClean="0"/>
              <a:t>ז'/אב/תש"פ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00DD7FB-0E5E-460E-9436-F83EFB010D3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795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6C0D-5892-41D9-9246-B43355C3A5DA}" type="datetimeFigureOut">
              <a:rPr lang="he-IL" smtClean="0"/>
              <a:t>ז'/אב/תש"פ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95D6-6469-4A51-AAF6-52891844FC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012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6C0D-5892-41D9-9246-B43355C3A5DA}" type="datetimeFigureOut">
              <a:rPr lang="he-IL" smtClean="0"/>
              <a:t>ז'/אב/תש"פ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95D6-6469-4A51-AAF6-52891844FC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710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6C0D-5892-41D9-9246-B43355C3A5DA}" type="datetimeFigureOut">
              <a:rPr lang="he-IL" smtClean="0"/>
              <a:t>ז'/אב/תש"פ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95D6-6469-4A51-AAF6-52891844FC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3338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כותרת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מחבר ישר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ישר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אליפסה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מציין מיקום של תאריך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C3FF-D81B-42C9-A05A-EC15691A01E4}" type="datetimeFigureOut">
              <a:rPr lang="he-IL" smtClean="0"/>
              <a:pPr/>
              <a:t>ז'/אב/תש"פ</a:t>
            </a:fld>
            <a:endParaRPr lang="he-IL"/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E71D9-60CB-4252-814E-F686B1B0A6EA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2538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תוכן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7FC3FF-D81B-42C9-A05A-EC15691A01E4}" type="datetimeFigureOut">
              <a:rPr lang="he-IL" smtClean="0"/>
              <a:pPr/>
              <a:t>ז'/אב/תש"פ</a:t>
            </a:fld>
            <a:endParaRPr lang="he-IL"/>
          </a:p>
        </p:txBody>
      </p:sp>
      <p:sp>
        <p:nvSpPr>
          <p:cNvPr id="15" name="מציין מיקום של מספר שקופית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08E71D9-60CB-4252-814E-F686B1B0A6EA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6" name="מציין מיקום של כותרת תחתונה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7" name="כותרת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229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C3FF-D81B-42C9-A05A-EC15691A01E4}" type="datetimeFigureOut">
              <a:rPr lang="he-IL" smtClean="0"/>
              <a:pPr/>
              <a:t>ז'/אב/תש"פ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1D9-60CB-4252-814E-F686B1B0A6EA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cxnSp>
        <p:nvCxnSpPr>
          <p:cNvPr id="7" name="מחבר ישר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79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C3FF-D81B-42C9-A05A-EC15691A01E4}" type="datetimeFigureOut">
              <a:rPr lang="he-IL" smtClean="0"/>
              <a:pPr/>
              <a:t>ז'/אב/תש"פ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1D9-60CB-4252-814E-F686B1B0A6EA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21860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1D9-60CB-4252-814E-F686B1B0A6EA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C3FF-D81B-42C9-A05A-EC15691A01E4}" type="datetimeFigureOut">
              <a:rPr lang="he-IL" smtClean="0"/>
              <a:pPr/>
              <a:t>ז'/אב/תש"פ</a:t>
            </a:fld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32" name="מציין מיקום תוכן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מציין מיקום תוכן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מציין מיקום טקסט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cxnSp>
        <p:nvCxnSpPr>
          <p:cNvPr id="10" name="מחבר ישר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753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C3FF-D81B-42C9-A05A-EC15691A01E4}" type="datetimeFigureOut">
              <a:rPr lang="he-IL" smtClean="0"/>
              <a:pPr/>
              <a:t>ז'/אב/תש"פ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1D9-60CB-4252-814E-F686B1B0A6EA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7780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C3FF-D81B-42C9-A05A-EC15691A01E4}" type="datetimeFigureOut">
              <a:rPr lang="he-IL" smtClean="0"/>
              <a:pPr/>
              <a:t>ז'/אב/תש"פ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1D9-60CB-4252-814E-F686B1B0A6E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4754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מציין מיקום תוכן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31" name="כותרת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7FC3FF-D81B-42C9-A05A-EC15691A01E4}" type="datetimeFigureOut">
              <a:rPr lang="he-IL" smtClean="0"/>
              <a:pPr/>
              <a:t>ז'/אב/תש"פ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08E71D9-60CB-4252-814E-F686B1B0A6EA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3163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6C0D-5892-41D9-9246-B43355C3A5DA}" type="datetimeFigureOut">
              <a:rPr lang="he-IL" smtClean="0"/>
              <a:t>ז'/אב/תש"פ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95D6-6469-4A51-AAF6-52891844FC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6608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8" name="מציין מיקום של תאריך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C3FF-D81B-42C9-A05A-EC15691A01E4}" type="datetimeFigureOut">
              <a:rPr lang="he-IL" smtClean="0"/>
              <a:pPr/>
              <a:t>ז'/אב/תש"פ</a:t>
            </a:fld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E71D9-60CB-4252-814E-F686B1B0A6EA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9163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C3FF-D81B-42C9-A05A-EC15691A01E4}" type="datetimeFigureOut">
              <a:rPr lang="he-IL" smtClean="0"/>
              <a:pPr/>
              <a:t>ז'/אב/תש"פ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1D9-60CB-4252-814E-F686B1B0A6E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3832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C3FF-D81B-42C9-A05A-EC15691A01E4}" type="datetimeFigureOut">
              <a:rPr lang="he-IL" smtClean="0"/>
              <a:pPr/>
              <a:t>ז'/אב/תש"פ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1D9-60CB-4252-814E-F686B1B0A6E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8014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C3FF-D81B-42C9-A05A-EC15691A01E4}" type="datetimeFigureOut">
              <a:rPr lang="he-IL" smtClean="0"/>
              <a:pPr/>
              <a:t>ז'/אב/תש"פ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1D9-60CB-4252-814E-F686B1B0A6E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6177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C3FF-D81B-42C9-A05A-EC15691A01E4}" type="datetimeFigureOut">
              <a:rPr lang="he-IL" smtClean="0"/>
              <a:pPr/>
              <a:t>ז'/אב/תש"פ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1D9-60CB-4252-814E-F686B1B0A6E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0464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6C0D-5892-41D9-9246-B43355C3A5DA}" type="datetimeFigureOut">
              <a:rPr lang="he-IL" smtClean="0"/>
              <a:t>ז'/אב/תש"פ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95D6-6469-4A51-AAF6-52891844FC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9705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6C0D-5892-41D9-9246-B43355C3A5DA}" type="datetimeFigureOut">
              <a:rPr lang="he-IL" smtClean="0"/>
              <a:t>ז'/אב/תש"פ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95D6-6469-4A51-AAF6-52891844FC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0279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6C0D-5892-41D9-9246-B43355C3A5DA}" type="datetimeFigureOut">
              <a:rPr lang="he-IL" smtClean="0"/>
              <a:t>ז'/אב/תש"פ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95D6-6469-4A51-AAF6-52891844FC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70671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6C0D-5892-41D9-9246-B43355C3A5DA}" type="datetimeFigureOut">
              <a:rPr lang="he-IL" smtClean="0"/>
              <a:t>ז'/אב/תש"פ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95D6-6469-4A51-AAF6-52891844FC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224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6C0D-5892-41D9-9246-B43355C3A5DA}" type="datetimeFigureOut">
              <a:rPr lang="he-IL" smtClean="0"/>
              <a:t>ז'/אב/תש"פ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95D6-6469-4A51-AAF6-52891844FC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366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6C0D-5892-41D9-9246-B43355C3A5DA}" type="datetimeFigureOut">
              <a:rPr lang="he-IL" smtClean="0"/>
              <a:t>ז'/אב/תש"פ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95D6-6469-4A51-AAF6-52891844FC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6038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6C0D-5892-41D9-9246-B43355C3A5DA}" type="datetimeFigureOut">
              <a:rPr lang="he-IL" smtClean="0"/>
              <a:t>ז'/אב/תש"פ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95D6-6469-4A51-AAF6-52891844FC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6368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6C0D-5892-41D9-9246-B43355C3A5DA}" type="datetimeFigureOut">
              <a:rPr lang="he-IL" smtClean="0"/>
              <a:t>ז'/אב/תש"פ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95D6-6469-4A51-AAF6-52891844FC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1120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6C0D-5892-41D9-9246-B43355C3A5DA}" type="datetimeFigureOut">
              <a:rPr lang="he-IL" smtClean="0"/>
              <a:t>ז'/אב/תש"פ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95D6-6469-4A51-AAF6-52891844FC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31959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6C0D-5892-41D9-9246-B43355C3A5DA}" type="datetimeFigureOut">
              <a:rPr lang="he-IL" smtClean="0"/>
              <a:t>ז'/אב/תש"פ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95D6-6469-4A51-AAF6-52891844FC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36142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6C0D-5892-41D9-9246-B43355C3A5DA}" type="datetimeFigureOut">
              <a:rPr lang="he-IL" smtClean="0"/>
              <a:t>ז'/אב/תש"פ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95D6-6469-4A51-AAF6-52891844FC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35411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6C0D-5892-41D9-9246-B43355C3A5DA}" type="datetimeFigureOut">
              <a:rPr lang="he-IL" smtClean="0"/>
              <a:t>ז'/אב/תש"פ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95D6-6469-4A51-AAF6-52891844FC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35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6C0D-5892-41D9-9246-B43355C3A5DA}" type="datetimeFigureOut">
              <a:rPr lang="he-IL" smtClean="0"/>
              <a:t>ז'/אב/תש"פ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95D6-6469-4A51-AAF6-52891844FC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1108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6C0D-5892-41D9-9246-B43355C3A5DA}" type="datetimeFigureOut">
              <a:rPr lang="he-IL" smtClean="0"/>
              <a:t>ז'/אב/תש"פ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95D6-6469-4A51-AAF6-52891844FC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21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6C0D-5892-41D9-9246-B43355C3A5DA}" type="datetimeFigureOut">
              <a:rPr lang="he-IL" smtClean="0"/>
              <a:t>ז'/אב/תש"פ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95D6-6469-4A51-AAF6-52891844FC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728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6C0D-5892-41D9-9246-B43355C3A5DA}" type="datetimeFigureOut">
              <a:rPr lang="he-IL" smtClean="0"/>
              <a:t>ז'/אב/תש"פ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95D6-6469-4A51-AAF6-52891844FC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020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6C0D-5892-41D9-9246-B43355C3A5DA}" type="datetimeFigureOut">
              <a:rPr lang="he-IL" smtClean="0"/>
              <a:t>ז'/אב/תש"פ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95D6-6469-4A51-AAF6-52891844FC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3656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6C0D-5892-41D9-9246-B43355C3A5DA}" type="datetimeFigureOut">
              <a:rPr lang="he-IL" smtClean="0"/>
              <a:t>ז'/אב/תש"פ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195D6-6469-4A51-AAF6-52891844FC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912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B6C0D-5892-41D9-9246-B43355C3A5DA}" type="datetimeFigureOut">
              <a:rPr lang="he-IL" smtClean="0"/>
              <a:t>ז'/אב/תש"פ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195D6-6469-4A51-AAF6-52891844FC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716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טקסט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/>
              <a:t>רמה שנייה</a:t>
            </a:r>
          </a:p>
          <a:p>
            <a:pPr lvl="2" eaLnBrk="1" latinLnBrk="0" hangingPunct="1"/>
            <a:r>
              <a:rPr kumimoji="0" lang="he-IL"/>
              <a:t>רמה שלישית</a:t>
            </a:r>
          </a:p>
          <a:p>
            <a:pPr lvl="3" eaLnBrk="1" latinLnBrk="0" hangingPunct="1"/>
            <a:r>
              <a:rPr kumimoji="0" lang="he-IL"/>
              <a:t>רמה רביעית</a:t>
            </a:r>
          </a:p>
          <a:p>
            <a:pPr lvl="4" eaLnBrk="1" latinLnBrk="0" hangingPunct="1"/>
            <a:r>
              <a:rPr kumimoji="0" lang="he-IL"/>
              <a:t>רמה חמישית</a:t>
            </a:r>
            <a:endParaRPr kumimoji="0" lang="en-US"/>
          </a:p>
        </p:txBody>
      </p:sp>
      <p:sp>
        <p:nvSpPr>
          <p:cNvPr id="24" name="מציין מיקום של תאריך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7FC3FF-D81B-42C9-A05A-EC15691A01E4}" type="datetimeFigureOut">
              <a:rPr lang="he-IL" smtClean="0"/>
              <a:pPr/>
              <a:t>ז'/אב/תש"פ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08E71D9-60CB-4252-814E-F686B1B0A6EA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5" name="מציין מיקום של כותרת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e-IL"/>
              <a:t>לחץ כדי לערוך סגנון כותרת של תבנית בסיס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88184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696" r:id="rId13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B6C0D-5892-41D9-9246-B43355C3A5DA}" type="datetimeFigureOut">
              <a:rPr lang="he-IL" smtClean="0"/>
              <a:t>ז'/אב/תש"פ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195D6-6469-4A51-AAF6-52891844FCB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039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2000" y="549000"/>
            <a:ext cx="7742632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60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משל החיטה </a:t>
            </a:r>
            <a:r>
              <a:rPr lang="he-IL" sz="6000" b="1" dirty="0" err="1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והזונין</a:t>
            </a:r>
            <a:br>
              <a:rPr lang="en-US" sz="60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endParaRPr lang="he-IL" sz="6000" b="1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  <a:p>
            <a:pPr algn="ctr"/>
            <a:r>
              <a:rPr lang="en-GB" sz="60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(Parable Of The Tares)</a:t>
            </a:r>
            <a:endParaRPr lang="en-US" sz="3600" dirty="0">
              <a:solidFill>
                <a:schemeClr val="bg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pic>
        <p:nvPicPr>
          <p:cNvPr id="3" name="Picture 2" descr="A picture containing herd, sheep, standing&#10;&#10;Description automatically generated">
            <a:extLst>
              <a:ext uri="{FF2B5EF4-FFF2-40B4-BE49-F238E27FC236}">
                <a16:creationId xmlns:a16="http://schemas.microsoft.com/office/drawing/2014/main" id="{FDADD453-0EF2-46E9-8612-6A4BB47F7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3789000"/>
            <a:ext cx="5760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175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ven, cooking, fire, sitting&#10;&#10;Description automatically generated">
            <a:extLst>
              <a:ext uri="{FF2B5EF4-FFF2-40B4-BE49-F238E27FC236}">
                <a16:creationId xmlns:a16="http://schemas.microsoft.com/office/drawing/2014/main" id="{1EEDE2FD-E2DF-4123-B8C6-A682B002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2" y="2105835"/>
            <a:ext cx="9161742" cy="47521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F75E2-3A9E-4623-9CFE-02F46AE52D3A}"/>
              </a:ext>
            </a:extLst>
          </p:cNvPr>
          <p:cNvSpPr/>
          <p:nvPr/>
        </p:nvSpPr>
        <p:spPr>
          <a:xfrm>
            <a:off x="1122437" y="564188"/>
            <a:ext cx="7742596" cy="125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28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וַיּאֹמֶר לָהֶם אִישׁ אֹיֵב עָשָׂה זֹאת וַיֹּאמְרוּ אֵלָיו הָעֲבָדִים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הֲתַחְפֹּץ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כִּי־נֵלֵך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ְ וּנְלַקֵּט אֹתָם׃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A98B6E-26B4-476E-9A2A-E0556EA78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782" y="201543"/>
            <a:ext cx="911655" cy="1067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C75401-370A-4EFD-9334-2E62D7B398FC}"/>
              </a:ext>
            </a:extLst>
          </p:cNvPr>
          <p:cNvSpPr/>
          <p:nvPr/>
        </p:nvSpPr>
        <p:spPr>
          <a:xfrm>
            <a:off x="2052000" y="82144"/>
            <a:ext cx="4696155" cy="653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הַקֹּצְרִים</a:t>
            </a:r>
            <a:r>
              <a:rPr lang="en-US" sz="3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(העבדים) הֵם </a:t>
            </a:r>
            <a:r>
              <a:rPr lang="he-IL" sz="3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הַמַּלְאָכִים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AF38CB-1B99-4A15-B0CE-15E117FB4339}"/>
              </a:ext>
            </a:extLst>
          </p:cNvPr>
          <p:cNvSpPr/>
          <p:nvPr/>
        </p:nvSpPr>
        <p:spPr>
          <a:xfrm>
            <a:off x="-343709" y="1983860"/>
            <a:ext cx="2395709" cy="64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יחזקאל ח'- ט'</a:t>
            </a:r>
          </a:p>
        </p:txBody>
      </p:sp>
      <p:pic>
        <p:nvPicPr>
          <p:cNvPr id="15" name="Picture 14" descr="A group of people in a room&#10;&#10;Description automatically generated">
            <a:extLst>
              <a:ext uri="{FF2B5EF4-FFF2-40B4-BE49-F238E27FC236}">
                <a16:creationId xmlns:a16="http://schemas.microsoft.com/office/drawing/2014/main" id="{2AB26C85-1964-4D3D-85C3-9B5B2154E9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00" y="4469729"/>
            <a:ext cx="4212000" cy="2374883"/>
          </a:xfrm>
          <a:prstGeom prst="rect">
            <a:avLst/>
          </a:prstGeom>
        </p:spPr>
      </p:pic>
      <p:pic>
        <p:nvPicPr>
          <p:cNvPr id="17" name="Picture 16" descr="A picture containing building, curtain, person, window&#10;&#10;Description automatically generated">
            <a:extLst>
              <a:ext uri="{FF2B5EF4-FFF2-40B4-BE49-F238E27FC236}">
                <a16:creationId xmlns:a16="http://schemas.microsoft.com/office/drawing/2014/main" id="{A5EDE7DE-C522-4201-AB87-A7BE72FDBF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440" y="2115115"/>
            <a:ext cx="4187921" cy="2345235"/>
          </a:xfrm>
          <a:prstGeom prst="rect">
            <a:avLst/>
          </a:prstGeom>
        </p:spPr>
      </p:pic>
      <p:pic>
        <p:nvPicPr>
          <p:cNvPr id="19" name="Picture 18" descr="A group of people standing next to a fireplace&#10;&#10;Description automatically generated">
            <a:extLst>
              <a:ext uri="{FF2B5EF4-FFF2-40B4-BE49-F238E27FC236}">
                <a16:creationId xmlns:a16="http://schemas.microsoft.com/office/drawing/2014/main" id="{0C3AE870-0C9C-4593-9B7A-831DAC5266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2" y="4460350"/>
            <a:ext cx="4339890" cy="244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2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ven, cooking, fire, sitting&#10;&#10;Description automatically generated">
            <a:extLst>
              <a:ext uri="{FF2B5EF4-FFF2-40B4-BE49-F238E27FC236}">
                <a16:creationId xmlns:a16="http://schemas.microsoft.com/office/drawing/2014/main" id="{1EEDE2FD-E2DF-4123-B8C6-A682B002A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2" y="2105835"/>
            <a:ext cx="9161742" cy="47521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FF75E2-3A9E-4623-9CFE-02F46AE52D3A}"/>
              </a:ext>
            </a:extLst>
          </p:cNvPr>
          <p:cNvSpPr/>
          <p:nvPr/>
        </p:nvSpPr>
        <p:spPr>
          <a:xfrm>
            <a:off x="1122437" y="564188"/>
            <a:ext cx="7742596" cy="125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28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וַיּאֹמֶר לָהֶם אִישׁ אֹיֵב עָשָׂה זֹאת וַיֹּאמְרוּ אֵלָיו הָעֲבָדִים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הֲתַחְפֹּץ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כִּי־נֵלֵך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ְ וּנְלַקֵּט אֹתָם׃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A98B6E-26B4-476E-9A2A-E0556EA78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782" y="201543"/>
            <a:ext cx="911655" cy="1067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C75401-370A-4EFD-9334-2E62D7B398FC}"/>
              </a:ext>
            </a:extLst>
          </p:cNvPr>
          <p:cNvSpPr/>
          <p:nvPr/>
        </p:nvSpPr>
        <p:spPr>
          <a:xfrm>
            <a:off x="2052000" y="82144"/>
            <a:ext cx="4696155" cy="653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הַקֹּצְרִים</a:t>
            </a:r>
            <a:r>
              <a:rPr lang="en-US" sz="3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(העבדים) הֵם </a:t>
            </a:r>
            <a:r>
              <a:rPr lang="he-IL" sz="3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הַמַּלְאָכִים</a:t>
            </a:r>
          </a:p>
        </p:txBody>
      </p:sp>
      <p:pic>
        <p:nvPicPr>
          <p:cNvPr id="10" name="Picture 9" descr="A group of people standing in front of a cloudy sky&#10;&#10;Description automatically generated">
            <a:extLst>
              <a:ext uri="{FF2B5EF4-FFF2-40B4-BE49-F238E27FC236}">
                <a16:creationId xmlns:a16="http://schemas.microsoft.com/office/drawing/2014/main" id="{629574F8-26E5-493D-B345-C5E998471A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2" y="2105835"/>
            <a:ext cx="4949742" cy="4752165"/>
          </a:xfrm>
          <a:prstGeom prst="rect">
            <a:avLst/>
          </a:prstGeom>
        </p:spPr>
      </p:pic>
      <p:pic>
        <p:nvPicPr>
          <p:cNvPr id="12" name="Picture 11" descr="A picture containing person, table, person, laying&#10;&#10;Description automatically generated">
            <a:extLst>
              <a:ext uri="{FF2B5EF4-FFF2-40B4-BE49-F238E27FC236}">
                <a16:creationId xmlns:a16="http://schemas.microsoft.com/office/drawing/2014/main" id="{9525F510-639E-4916-BBD3-8DB0594EAC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6"/>
          <a:stretch/>
        </p:blipFill>
        <p:spPr>
          <a:xfrm>
            <a:off x="4339256" y="2105835"/>
            <a:ext cx="4804744" cy="233616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AF38CB-1B99-4A15-B0CE-15E117FB4339}"/>
              </a:ext>
            </a:extLst>
          </p:cNvPr>
          <p:cNvSpPr/>
          <p:nvPr/>
        </p:nvSpPr>
        <p:spPr>
          <a:xfrm>
            <a:off x="-343709" y="1967413"/>
            <a:ext cx="2395709" cy="64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יחזקאל ח'- ט'</a:t>
            </a:r>
          </a:p>
        </p:txBody>
      </p:sp>
    </p:spTree>
    <p:extLst>
      <p:ext uri="{BB962C8B-B14F-4D97-AF65-F5344CB8AC3E}">
        <p14:creationId xmlns:p14="http://schemas.microsoft.com/office/powerpoint/2010/main" val="7499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E8A8E5-F40C-4992-A92F-7801EEC04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3092" y="1074053"/>
            <a:ext cx="1475167" cy="1016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D0B8D4-5906-4CBF-A369-4804E21765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23475"/>
          <a:stretch/>
        </p:blipFill>
        <p:spPr>
          <a:xfrm>
            <a:off x="367036" y="1074053"/>
            <a:ext cx="551480" cy="828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077081-E850-42C8-9BCE-2823D4853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97022" y="1074053"/>
            <a:ext cx="567604" cy="828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3014460-1A6E-4233-9485-8188B0376903}"/>
              </a:ext>
            </a:extLst>
          </p:cNvPr>
          <p:cNvSpPr/>
          <p:nvPr/>
        </p:nvSpPr>
        <p:spPr>
          <a:xfrm>
            <a:off x="252000" y="1629000"/>
            <a:ext cx="8710908" cy="495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יחזקאל י"ח 21-24: </a:t>
            </a:r>
          </a:p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21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וְהָרָשָׁע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, </a:t>
            </a:r>
            <a:r>
              <a:rPr lang="he-IL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כִּי יָשׁוּב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מִכָּל־חַטָּאתו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ֹ (חַטֹּאתָיו) אֲשֶׁר עָשָׂה, וְשָׁמַר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אֶת־כָּל־חֻקוֹתַי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, וְעָשָׂה מִשְׁפָּט וּצְדָקָה </a:t>
            </a:r>
            <a:r>
              <a:rPr lang="he-IL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חָיֹה יִחְיֶה לֹא יָמוּת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׃ </a:t>
            </a:r>
            <a:b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</a:b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22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כָּל־פְּשָׁעָיו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אֲשֶׁר עָשָׂה, לֹא יִזָּכְרוּ לוֹ בְּצִדְקָתוֹ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אֲשֶׁר־עָשָׂה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יִחְיֶה׃ </a:t>
            </a:r>
            <a:b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</a:b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23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הֶחָפֹץ </a:t>
            </a:r>
            <a:r>
              <a:rPr lang="he-IL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אֶחְפֹּץ</a:t>
            </a:r>
            <a:r>
              <a:rPr lang="he-IL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מוֹת רָשָׁע, נְאֻם אֲדֹנָי יְהוִה הֲלוֹא בְּשׁוּבוֹ מִדְּרָכָיו וְחָיָה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׃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24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וּבְשׁוּב צַדִּיק מִצִּדְקָתוֹ וְעָשָׂה עָוֶל, כְּכֹל הַתּוֹעֵבוֹת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אֲשֶׁר־עָשָׂה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הָרָשָׁע יַעֲשֶׂה וָחָי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כָּל־צִדְקָתו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ֹ (צִדְקֹתָיו)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אֲשֶׁר־עָשָׂה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לֹא תִזָּכַרְנָה, בְּמַעֲלוֹ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אֲשֶׁר־מָעַל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וּבְחַטָּאתוֹ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אֲשֶׁר־חָטָא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בָּם יָמוּת׃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CD586-4B0F-43AF-890A-7413AEBF6FAB}"/>
              </a:ext>
            </a:extLst>
          </p:cNvPr>
          <p:cNvSpPr/>
          <p:nvPr/>
        </p:nvSpPr>
        <p:spPr>
          <a:xfrm>
            <a:off x="-350883" y="88090"/>
            <a:ext cx="9414296" cy="125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29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וַיֹּאמֶר לֹא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פֶּן־תְּלַקְּטו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ּ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אֶת־הַזּוּנִין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וְשֵׁרַשְׁתֶּם גַּם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אֶת־הַחִטִּים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׃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30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הַנִּיחוּ אֹתָם וְיִגְדְּלוּ שְׁנֵיהֶם יַחַד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עַד־הַקָּצִיר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...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85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1CA8BC-77FE-4891-887A-D90647AFD360}"/>
              </a:ext>
            </a:extLst>
          </p:cNvPr>
          <p:cNvSpPr/>
          <p:nvPr/>
        </p:nvSpPr>
        <p:spPr>
          <a:xfrm>
            <a:off x="-108000" y="0"/>
            <a:ext cx="9121689" cy="556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לוקס ד' 16-21: </a:t>
            </a:r>
          </a:p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16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וַיָּבֹא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אֶל־נְצֶרֶת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אֲשֶׁר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גֻּדַּל־שָׁם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וַיֵּלֶךְ כְּמִשְׁפָּטוֹ בְּיוֹם הַשַּׁבָּת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אֶל־בֵּית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הַכְּנֵסֶת וַיָּקָם לִקְרֹא בַסֵּפֶר׃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17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וַיֻּתַּן־לו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ֹ סֵפֶר יְשַׁעֲיָה הַנָּבִיא וַיִּפְתַּח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אֶת־הַסֵּפֶר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וַיִּמְצָא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אֶת־הַמָּקוֹם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אֲשֶׁר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הָיָה־כָתוּב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בּוֹ׃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18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רוּחַ אֲדֹנָי יֱהוֹה עָלָי יַעַן מָשַׁח אֹתִי לְבַשֵׂר </a:t>
            </a:r>
            <a:r>
              <a:rPr lang="he-IL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עֲנָוִים</a:t>
            </a:r>
            <a:r>
              <a:rPr lang="he-IL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׃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19</a:t>
            </a:r>
            <a:r>
              <a:rPr lang="he-IL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שְׁלָחַנִי לַחֲבשׁ </a:t>
            </a:r>
            <a:r>
              <a:rPr lang="he-IL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לְנִשְׁבְּרֵי־לֵב</a:t>
            </a:r>
            <a:r>
              <a:rPr lang="he-IL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לִקְרֹא לִשְׁבוּיִם דְּרוֹר </a:t>
            </a:r>
            <a:r>
              <a:rPr lang="he-IL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וּלְעִוְרִים</a:t>
            </a:r>
            <a:r>
              <a:rPr lang="he-IL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פְּקַח־קוֹח</a:t>
            </a:r>
            <a:r>
              <a:rPr lang="he-IL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ַ לְשַׁלַּח רְצוּצִים חָפְשִׁים לִקְרֹא </a:t>
            </a:r>
            <a:r>
              <a:rPr lang="he-IL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שְׁנַת־רָצוֹן</a:t>
            </a:r>
            <a:r>
              <a:rPr lang="he-IL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לַיְהוָֹה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׃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20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וַיְהִי כַּאֲשֶׁר גָּלַל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אֶת־הַסֵּפֶר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וַיְשִׁיבֵהוּ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אֶל־הַחַזָּן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וַיֵּשֶׁב וְעֵינֵי כָּל־אֲשֶׁר בְּבֵית הַכְּנֵסֶת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נְשֻׂאוֹת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אֵלָיו׃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21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וַיָּחֶל וַיֹּאמֶר אֲלֵיהֶם </a:t>
            </a:r>
            <a:r>
              <a:rPr lang="he-IL" sz="30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הַיּוֹם נִתְמַלֵּא הַכָּתוּב הַזֶּה </a:t>
            </a:r>
            <a:r>
              <a:rPr lang="he-IL" sz="3000" b="1" dirty="0" err="1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בְּאָזְנֵיכֶם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׃</a:t>
            </a:r>
          </a:p>
        </p:txBody>
      </p:sp>
      <p:pic>
        <p:nvPicPr>
          <p:cNvPr id="4" name="Picture 3" descr="A person sitting in a room&#10;&#10;Description automatically generated">
            <a:extLst>
              <a:ext uri="{FF2B5EF4-FFF2-40B4-BE49-F238E27FC236}">
                <a16:creationId xmlns:a16="http://schemas.microsoft.com/office/drawing/2014/main" id="{E3FA56EC-A68F-403A-8974-5F8B232029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2000"/>
            <a:ext cx="3852000" cy="192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900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06BBDE-6E8D-4CDE-9140-53B70766771E}"/>
              </a:ext>
            </a:extLst>
          </p:cNvPr>
          <p:cNvSpPr/>
          <p:nvPr/>
        </p:nvSpPr>
        <p:spPr>
          <a:xfrm>
            <a:off x="-107999" y="3069000"/>
            <a:ext cx="9121688" cy="2490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ישעיהו ס"א 1-2: </a:t>
            </a:r>
          </a:p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רוּחַ אֲדֹנָי יְהוִה עָלָי יַעַן מָשַׁח יְהוָה אֹתִי לְבַשֵּׂר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עֲנָוִים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, שְׁלָחַנִי לַחֲבֹשׁ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לְנִשְׁבְּרֵי־לֵב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, לִקְרֹא לִשְׁבוּיִם דְּרוֹר, וְלַאֲסוּרִים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פְּקַח־קוֹח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ַ׃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לִקְרֹא </a:t>
            </a:r>
            <a:r>
              <a:rPr lang="he-IL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שְׁנַת־רָצוֹן</a:t>
            </a:r>
            <a:r>
              <a:rPr lang="he-IL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לַיהוָה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, </a:t>
            </a:r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וְיוֹם נָקָם </a:t>
            </a:r>
            <a:r>
              <a:rPr lang="he-IL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לֵאלֹהֵינו</a:t>
            </a:r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ּ לְנַחֵם </a:t>
            </a:r>
            <a:r>
              <a:rPr lang="he-IL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כָּל־אֲבֵלִים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׃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0524D8-F8D3-488B-8FDE-2FFAA4DDD196}"/>
              </a:ext>
            </a:extLst>
          </p:cNvPr>
          <p:cNvSpPr/>
          <p:nvPr/>
        </p:nvSpPr>
        <p:spPr>
          <a:xfrm>
            <a:off x="1" y="0"/>
            <a:ext cx="9013688" cy="2490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לוקס ד' 18-19: </a:t>
            </a:r>
          </a:p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18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רוּחַ אֲדֹנָי יֱהוֹה עָלָי יַעַן מָשַׁח אֹתִי לְבַשֵׂר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עֲנָוִים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׃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19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שְׁלָחַנִי לַחֲבשׁ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לְנִשְׁבְּרֵי־לֵב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לִקְרֹא לִשְׁבוּיִם דְּרוֹר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וּלְעִוְרִים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פְּקַח־קוֹח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ַ לְשַׁלַּח רְצוּצִים חָפְשִׁים </a:t>
            </a:r>
            <a:r>
              <a:rPr lang="he-IL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לִקְרֹא </a:t>
            </a:r>
            <a:r>
              <a:rPr lang="he-IL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שְׁנַת־רָצוֹן</a:t>
            </a:r>
            <a:r>
              <a:rPr lang="he-IL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לַיְהוָֹה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׃</a:t>
            </a:r>
          </a:p>
        </p:txBody>
      </p:sp>
    </p:spTree>
    <p:extLst>
      <p:ext uri="{BB962C8B-B14F-4D97-AF65-F5344CB8AC3E}">
        <p14:creationId xmlns:p14="http://schemas.microsoft.com/office/powerpoint/2010/main" val="315120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06BBDE-6E8D-4CDE-9140-53B70766771E}"/>
              </a:ext>
            </a:extLst>
          </p:cNvPr>
          <p:cNvSpPr/>
          <p:nvPr/>
        </p:nvSpPr>
        <p:spPr>
          <a:xfrm>
            <a:off x="371156" y="189000"/>
            <a:ext cx="8520844" cy="4959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ישעיהו ס"ג 1-6: </a:t>
            </a:r>
          </a:p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מִי־זֶה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בָּא מֵאֱדוֹם, חֲמוּץ בְּגָדִים מִבָּצְרָה, זֶה </a:t>
            </a:r>
            <a:r>
              <a:rPr lang="he-IL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הָדוּר בִּלְבוּשׁוֹ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, צֹעֶה </a:t>
            </a:r>
            <a:r>
              <a:rPr lang="he-IL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בְּרֹב </a:t>
            </a:r>
            <a:r>
              <a:rPr lang="he-IL" sz="3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כֹּחו</a:t>
            </a:r>
            <a:r>
              <a:rPr lang="he-IL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ֹ 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אֲנִי </a:t>
            </a:r>
            <a:r>
              <a:rPr lang="he-IL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מְדַבֵּר בִּצְדָקָה רַב לְהוֹשִׁיעַ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׃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מַדּוּעַ אָדֹם לִלְבוּשֶׁךָ וּבְגָדֶיךָ כְּדֹרֵךְ בְּגַת׃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3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פּוּרָה דָּרַכְתִּי לְבַדִּי, וּמֵעַמִּים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אֵין־אִיש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ׁ אִתִּי, </a:t>
            </a:r>
            <a:r>
              <a:rPr lang="he-IL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</a:t>
            </a:r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ְאֶדְרְכֵם בְּאַפִּי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, </a:t>
            </a:r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וְאֶרְמְסֵם בַּחֲמָתִי </a:t>
            </a:r>
            <a:r>
              <a:rPr lang="he-IL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וְיֵז</a:t>
            </a:r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נִצְחָם </a:t>
            </a:r>
            <a:r>
              <a:rPr lang="he-IL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עַל־בְּגָדַי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,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וְכָל־מַלְבּוּשַׁי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אֶגְאָלְתִּי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׃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כִּי יוֹם נָקָם </a:t>
            </a:r>
            <a:r>
              <a:rPr lang="he-IL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בְּלִבִּי</a:t>
            </a:r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וּשְׁנַת גְּאוּלַי בָּאָה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׃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5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וְאַבִּיט וְאֵין עֹזֵר, וְאֶשְׁתּוֹמֵם וְאֵין סוֹמֵךְ</a:t>
            </a:r>
            <a:r>
              <a:rPr lang="he-IL" sz="3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וַתּוֹשַׁע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לִי זְרֹעִי, וַחֲמָתִי הִיא סְמָכָתְנִי׃ </a:t>
            </a:r>
            <a:b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</a:b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6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וְאָבוּס עַמִּים בְּאַפִּי, וַאֲשַׁכְּרֵם בַּחֲמָתִי וְאוֹרִיד לָאָרֶץ נִצְחָם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׃</a:t>
            </a:r>
          </a:p>
        </p:txBody>
      </p:sp>
    </p:spTree>
    <p:extLst>
      <p:ext uri="{BB962C8B-B14F-4D97-AF65-F5344CB8AC3E}">
        <p14:creationId xmlns:p14="http://schemas.microsoft.com/office/powerpoint/2010/main" val="373204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0964B2-7EC6-4B65-9124-DA4908F9FF5C}"/>
              </a:ext>
            </a:extLst>
          </p:cNvPr>
          <p:cNvSpPr/>
          <p:nvPr/>
        </p:nvSpPr>
        <p:spPr>
          <a:xfrm>
            <a:off x="0" y="1989000"/>
            <a:ext cx="8883378" cy="2496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יוחנן י"ב 46-47 : </a:t>
            </a:r>
          </a:p>
          <a:p>
            <a:pPr>
              <a:lnSpc>
                <a:spcPts val="4800"/>
              </a:lnSpc>
            </a:pP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46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אֲנִי בָאתִי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אֶל־הָעוֹלָם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לִהְיוֹת אוֹר לְמַעַן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כָּל־הַמּאֲמִין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בִּי לֹא יֵשֵׁב בַּחשֶׁךְ׃ </a:t>
            </a: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47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וְהַשֹּׁמֵעַ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אֶת־דְּבָרַי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וְלֹא יִשְׁמְרֵם אֲנִי לֹא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אֶשְׁפֹּט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אֹתוֹ כִּי </a:t>
            </a:r>
            <a:r>
              <a:rPr lang="he-IL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לֹא־בָאתִי</a:t>
            </a:r>
            <a:r>
              <a:rPr lang="he-IL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לִשְׁפֹּט </a:t>
            </a:r>
            <a:r>
              <a:rPr lang="he-IL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אֶת־הָעוֹלָם</a:t>
            </a:r>
            <a:r>
              <a:rPr lang="he-IL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כִּי </a:t>
            </a:r>
            <a:r>
              <a:rPr lang="he-IL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אִם־לְהוֹשִׁיע</a:t>
            </a:r>
            <a:r>
              <a:rPr lang="he-IL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ַ </a:t>
            </a:r>
            <a:r>
              <a:rPr lang="he-IL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אֶת־הָעוֹלָם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׃ 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916307-734F-4B6D-A607-CDD66DA41797}"/>
              </a:ext>
            </a:extLst>
          </p:cNvPr>
          <p:cNvSpPr/>
          <p:nvPr/>
        </p:nvSpPr>
        <p:spPr>
          <a:xfrm>
            <a:off x="1332000" y="0"/>
            <a:ext cx="6120000" cy="125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אלוהים בסבלנותו הבלתי נתפשת מחכה שעוד אנשים ישובו אליו לנצח!</a:t>
            </a:r>
          </a:p>
        </p:txBody>
      </p:sp>
    </p:spTree>
    <p:extLst>
      <p:ext uri="{BB962C8B-B14F-4D97-AF65-F5344CB8AC3E}">
        <p14:creationId xmlns:p14="http://schemas.microsoft.com/office/powerpoint/2010/main" val="122322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E169C5-03BC-4B66-BE57-4060DC5956D0}"/>
              </a:ext>
            </a:extLst>
          </p:cNvPr>
          <p:cNvSpPr/>
          <p:nvPr/>
        </p:nvSpPr>
        <p:spPr>
          <a:xfrm>
            <a:off x="252000" y="189000"/>
            <a:ext cx="8631378" cy="5574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לוקס ט 51-56: </a:t>
            </a:r>
          </a:p>
          <a:p>
            <a:pPr>
              <a:lnSpc>
                <a:spcPts val="4800"/>
              </a:lnSpc>
            </a:pP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51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וַיְהִי כַּאֲשֶׁר קָרְבוּ יְמֵי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הֵעָלוֹתו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ֹ וַיָּשֶׂם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אֶת־פָּנָיו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לָלֶכֶת יְרוּשָׁלָיִם׃ </a:t>
            </a: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52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וַיִּשְׁלַח מַלְאָכִים לְפָנָיו וַיֵּלְכוּ וַיָּבֹאוּ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אֶל־אֶחָד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מִכְּפָרֵי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הַשֹּׁמְרוֹנִים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לְהָכִין לוֹ׃ </a:t>
            </a: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53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וְלֹא קִבְּלֻהוּ כִּי פָנָיו הֹלְכִים יְרוּשָׁלָיִם׃ </a:t>
            </a: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54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וַיִּרְאוּ יַעֲקֹב וְיוֹחָנָן תַּלְמִידָיו וַיֹּאמְרוּ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אֲדֹנֵינו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ּ הֲתִרְצֶה וְנֹאמַר שֶׁתֵּרֵד אֵשׁ מִן־הַשָּׁמַיִם וְתֹאכְלֵם (כַּאֲשֶׁר עָשָׂה אֵלִיָּהוּ)׃ </a:t>
            </a: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55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וַיִּפֶן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וַיִּגְעַר־בָּם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(וַיֹּאמַר הֲלֹא יְדַעְתֶּם בְּנֵי רוּחוֹ שֶׁל מִי אַתֶּם׃ </a:t>
            </a: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56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כִּי בֶן־הָאָדָם לֹא בָא לְאַבֵּד נַפְשׁוֹת אָדָם כִּי </a:t>
            </a:r>
            <a:r>
              <a:rPr lang="he-IL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אִם־לְהוֹשִׁיע</a:t>
            </a:r>
            <a:r>
              <a:rPr lang="he-IL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ַ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וַיֵּלְכוּ לָהֶם </a:t>
            </a:r>
            <a:r>
              <a:rPr lang="he-I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אֶל־כְּפָר</a:t>
            </a:r>
            <a:r>
              <a:rPr 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אַחֵר׃</a:t>
            </a:r>
            <a:endParaRPr lang="he-I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884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3F5560-F3A0-43C0-AD73-5AB95A22C6D8}"/>
              </a:ext>
            </a:extLst>
          </p:cNvPr>
          <p:cNvSpPr/>
          <p:nvPr/>
        </p:nvSpPr>
        <p:spPr>
          <a:xfrm>
            <a:off x="256311" y="909000"/>
            <a:ext cx="8631378" cy="4343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שנייה לפטרוס ג’</a:t>
            </a: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9-11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:</a:t>
            </a: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9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וְלֹא־יְאַחֵר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יְהוָֹה אֶת־אֲשֶׁר הִבְטִיחַ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כַּאֲשֶׁר־יֵש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ׁ חֹשְׁבִים זֹאת לְאִחוּר </a:t>
            </a:r>
            <a:r>
              <a:rPr lang="he-IL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כִּי מַאֲרִיךְ אַפּוֹ בַּעֲבוּרֵנוּ וְלֹא יַחְפֹּץ בַּאֲבֹד </a:t>
            </a:r>
            <a:r>
              <a:rPr lang="he-IL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הָאֹבְדִים</a:t>
            </a:r>
            <a:r>
              <a:rPr lang="he-IL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כִּי </a:t>
            </a:r>
            <a:r>
              <a:rPr lang="he-IL" sz="3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אִם־בִּפְנוֹת</a:t>
            </a:r>
            <a:r>
              <a:rPr lang="he-IL" sz="3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כֻּלָּם לַתְּשׁוּבָה׃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10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בֹּא יָבֹא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יוֹם־יְהוָֹה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כְּגַנָּב בַּלָּיְלָה אָז הַשָּׁמַיִם בְּשָׁאוֹן יַחֲלֹפוּ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וְהַיְסֹדוֹת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יְבֹעֲרוּ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וְהִתְמֹגֲגו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ּ וְהָאָרֶץ וְהַמַּעֲשִׂים אֲשֶׁר עָלֶיהָ יִשָּׂרֵפוּ׃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11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וְעַתָּה </a:t>
            </a:r>
            <a:r>
              <a:rPr lang="he-IL" sz="3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אִם־כָּל־אֵלֶּה</a:t>
            </a:r>
            <a:r>
              <a:rPr lang="he-IL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יָמוּגו</a:t>
            </a:r>
            <a:r>
              <a:rPr lang="he-IL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ּ </a:t>
            </a:r>
            <a:r>
              <a:rPr lang="he-IL" sz="35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מַה־מְּאֹד</a:t>
            </a:r>
            <a:r>
              <a:rPr lang="he-IL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עֲלֵיכֶם לְהִתְהַלֵּךְ בִּקְדֻשָּׁה וּבַחֲסִידוּת׃</a:t>
            </a:r>
          </a:p>
        </p:txBody>
      </p:sp>
    </p:spTree>
    <p:extLst>
      <p:ext uri="{BB962C8B-B14F-4D97-AF65-F5344CB8AC3E}">
        <p14:creationId xmlns:p14="http://schemas.microsoft.com/office/powerpoint/2010/main" val="294095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F20AEE-A8C6-4E15-8CD1-B97159F3FD3C}"/>
              </a:ext>
            </a:extLst>
          </p:cNvPr>
          <p:cNvSpPr/>
          <p:nvPr/>
        </p:nvSpPr>
        <p:spPr>
          <a:xfrm>
            <a:off x="4212000" y="92708"/>
            <a:ext cx="4671378" cy="125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מתי י</a:t>
            </a: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"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ג </a:t>
            </a: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30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-</a:t>
            </a: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24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: (המשל) </a:t>
            </a:r>
          </a:p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מתי י</a:t>
            </a: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"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ג </a:t>
            </a: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43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-</a:t>
            </a: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36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: (הפרוש למשל)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B8A4BC-1EAC-4EA2-B909-5DE864E9C730}"/>
              </a:ext>
            </a:extLst>
          </p:cNvPr>
          <p:cNvSpPr/>
          <p:nvPr/>
        </p:nvSpPr>
        <p:spPr>
          <a:xfrm>
            <a:off x="-108000" y="2212185"/>
            <a:ext cx="8991378" cy="125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he-IL" sz="30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בני האדם מתחלקים ל-2 קבוצות בלבד, </a:t>
            </a:r>
            <a:r>
              <a:rPr lang="he-IL" sz="3200" b="1" dirty="0" err="1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חִטִּים</a:t>
            </a:r>
            <a:r>
              <a:rPr lang="he-IL" sz="30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(בני הטוב) או </a:t>
            </a:r>
            <a:r>
              <a:rPr lang="he-IL" sz="3000" b="1" dirty="0" err="1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זּוּנִין</a:t>
            </a:r>
            <a:r>
              <a:rPr lang="he-IL" sz="30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(בני הרע).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511F51-708A-4BC4-9BC3-A5AAE23B63F1}"/>
              </a:ext>
            </a:extLst>
          </p:cNvPr>
          <p:cNvSpPr/>
          <p:nvPr/>
        </p:nvSpPr>
        <p:spPr>
          <a:xfrm>
            <a:off x="-108000" y="3429000"/>
            <a:ext cx="8991378" cy="187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he-IL" sz="30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שתי הקבוצות יחיו זו לצד זו בעולם הזה עד הקץ, רק אז אלוהים יעשה הפרדה בניהם. הצדק המלא של אלוהים יראה רק בקץ.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572A98-EC90-48E2-9EE5-D6392F086B0C}"/>
              </a:ext>
            </a:extLst>
          </p:cNvPr>
          <p:cNvSpPr/>
          <p:nvPr/>
        </p:nvSpPr>
        <p:spPr>
          <a:xfrm>
            <a:off x="-108000" y="5261368"/>
            <a:ext cx="8991378" cy="125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4800"/>
              </a:lnSpc>
              <a:buFont typeface="Arial" panose="020B0604020202020204" pitchFamily="34" charset="0"/>
              <a:buChar char="•"/>
            </a:pPr>
            <a:r>
              <a:rPr lang="he-IL" sz="3000" b="1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הסבלנות האדירה של אלוהים, הוא מאריך את אפו בעבורנו כדי שעוד אנשים ייוושעו.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997315-6A74-4A0C-BC8D-3E5C8CB97C46}"/>
              </a:ext>
            </a:extLst>
          </p:cNvPr>
          <p:cNvSpPr/>
          <p:nvPr/>
        </p:nvSpPr>
        <p:spPr>
          <a:xfrm>
            <a:off x="3852000" y="1516356"/>
            <a:ext cx="504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4000" b="1" u="sng" dirty="0">
                <a:solidFill>
                  <a:schemeClr val="bg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המסר העיקרי של המשל</a:t>
            </a:r>
          </a:p>
        </p:txBody>
      </p:sp>
      <p:pic>
        <p:nvPicPr>
          <p:cNvPr id="9" name="Picture 8" descr="A picture containing herd, sheep, standing&#10;&#10;Description automatically generated">
            <a:extLst>
              <a:ext uri="{FF2B5EF4-FFF2-40B4-BE49-F238E27FC236}">
                <a16:creationId xmlns:a16="http://schemas.microsoft.com/office/drawing/2014/main" id="{A4AD99BC-5B89-48C8-A804-A8F32C5B8A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0" y="111319"/>
            <a:ext cx="3326960" cy="1663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115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F75E2-3A9E-4623-9CFE-02F46AE52D3A}"/>
              </a:ext>
            </a:extLst>
          </p:cNvPr>
          <p:cNvSpPr/>
          <p:nvPr/>
        </p:nvSpPr>
        <p:spPr>
          <a:xfrm>
            <a:off x="972000" y="128905"/>
            <a:ext cx="7884451" cy="653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הַזּוֹרֵעַ</a:t>
            </a:r>
            <a:r>
              <a:rPr lang="he-IL" sz="3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אֶת־הַזֶּרַע</a:t>
            </a:r>
            <a:r>
              <a:rPr lang="he-IL" sz="3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הַטּוֹב הוּא </a:t>
            </a:r>
            <a:r>
              <a:rPr lang="he-IL" sz="3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בֶּן־הָאָדָם (ישוע)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0D88AE-0075-480D-B43A-0CE47313E2B0}"/>
              </a:ext>
            </a:extLst>
          </p:cNvPr>
          <p:cNvSpPr/>
          <p:nvPr/>
        </p:nvSpPr>
        <p:spPr>
          <a:xfrm>
            <a:off x="6219550" y="2197356"/>
            <a:ext cx="2672450" cy="643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הַשָּׂדֶה</a:t>
            </a:r>
            <a:r>
              <a:rPr lang="he-IL" sz="3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הוּא </a:t>
            </a:r>
            <a:r>
              <a:rPr lang="he-IL" sz="3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הָעוֹלָם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7550046-A13A-4FD8-9A9A-A3995BACE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382" y="76330"/>
            <a:ext cx="1150515" cy="1069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A18B789-1E17-47FA-A391-4F274232E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782" y="2197356"/>
            <a:ext cx="1475167" cy="1016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7783674-3033-4FA7-B056-EDFAEF0F14BD}"/>
              </a:ext>
            </a:extLst>
          </p:cNvPr>
          <p:cNvSpPr/>
          <p:nvPr/>
        </p:nvSpPr>
        <p:spPr>
          <a:xfrm>
            <a:off x="3852000" y="2951844"/>
            <a:ext cx="5040000" cy="64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הַזֶּרַע הַטּוֹב </a:t>
            </a:r>
            <a:r>
              <a:rPr lang="he-IL" sz="3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(החיטה)</a:t>
            </a:r>
            <a:r>
              <a:rPr lang="he-IL" sz="3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בְּנֵי הַמַּלְכוּת </a:t>
            </a:r>
            <a:r>
              <a:rPr lang="he-IL" sz="3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הֵם</a:t>
            </a:r>
            <a:endParaRPr lang="he-IL" sz="30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A229B49-B395-4547-8537-B534BBFB13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23475"/>
          <a:stretch/>
        </p:blipFill>
        <p:spPr>
          <a:xfrm>
            <a:off x="283211" y="3273920"/>
            <a:ext cx="551480" cy="828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8B36F0B-2847-42D7-AA93-00231A4A12D6}"/>
              </a:ext>
            </a:extLst>
          </p:cNvPr>
          <p:cNvSpPr/>
          <p:nvPr/>
        </p:nvSpPr>
        <p:spPr>
          <a:xfrm>
            <a:off x="6020622" y="3408357"/>
            <a:ext cx="2871378" cy="643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הַזּוּנִין</a:t>
            </a:r>
            <a:r>
              <a:rPr lang="he-IL" sz="3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בְּנֵי הָרַע </a:t>
            </a:r>
            <a:r>
              <a:rPr lang="he-IL" sz="3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הֵמָּה</a:t>
            </a:r>
            <a:endParaRPr lang="he-IL" sz="30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E09DCF9-7693-4F47-9D67-427AFCB9D2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782" y="1196535"/>
            <a:ext cx="1253039" cy="952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3C287BB-E0EB-49C8-BEC4-BF803B57E6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8584" y="3273920"/>
            <a:ext cx="567604" cy="828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C4DEABAD-5A08-4888-B10F-E806EED0F598}"/>
              </a:ext>
            </a:extLst>
          </p:cNvPr>
          <p:cNvSpPr/>
          <p:nvPr/>
        </p:nvSpPr>
        <p:spPr>
          <a:xfrm>
            <a:off x="3492000" y="1196535"/>
            <a:ext cx="5391378" cy="64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הָאֹיֵב</a:t>
            </a:r>
            <a:r>
              <a:rPr lang="he-IL" sz="3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אֲשֶׁר זְרָעָם (את </a:t>
            </a:r>
            <a:r>
              <a:rPr lang="he-IL" sz="3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הזונין</a:t>
            </a:r>
            <a:r>
              <a:rPr lang="he-IL" sz="3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) הוּא </a:t>
            </a:r>
            <a:r>
              <a:rPr lang="he-IL" sz="3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הַשָּׂטָן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271E987-827C-4731-AE95-D624798488CC}"/>
              </a:ext>
            </a:extLst>
          </p:cNvPr>
          <p:cNvSpPr/>
          <p:nvPr/>
        </p:nvSpPr>
        <p:spPr>
          <a:xfrm>
            <a:off x="4212000" y="4131419"/>
            <a:ext cx="4696155" cy="653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הַקֹּצְרִים</a:t>
            </a:r>
            <a:r>
              <a:rPr lang="en-US" sz="3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(העבדים) הֵם </a:t>
            </a:r>
            <a:r>
              <a:rPr lang="he-IL" sz="3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הַמַּלְאָכִים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A8459CD-D854-485C-92E1-45E7475F504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782" y="4136548"/>
            <a:ext cx="911655" cy="1067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E223FE7-0E17-4579-9099-01AB8D3A5F1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8569" y="5238553"/>
            <a:ext cx="2938582" cy="15721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38F62C0F-AA11-4086-AECE-9BD9C5DFA548}"/>
              </a:ext>
            </a:extLst>
          </p:cNvPr>
          <p:cNvSpPr/>
          <p:nvPr/>
        </p:nvSpPr>
        <p:spPr>
          <a:xfrm>
            <a:off x="5624053" y="5380977"/>
            <a:ext cx="3231378" cy="643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הַקָּצִיר</a:t>
            </a:r>
            <a:r>
              <a:rPr lang="he-IL" sz="3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הוּא </a:t>
            </a:r>
            <a:r>
              <a:rPr lang="he-IL" sz="3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קֵץ הָעוֹלָם</a:t>
            </a:r>
          </a:p>
        </p:txBody>
      </p:sp>
    </p:spTree>
    <p:extLst>
      <p:ext uri="{BB962C8B-B14F-4D97-AF65-F5344CB8AC3E}">
        <p14:creationId xmlns:p14="http://schemas.microsoft.com/office/powerpoint/2010/main" val="119135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41" grpId="0"/>
      <p:bldP spid="43" grpId="0"/>
      <p:bldP spid="46" grpId="0"/>
      <p:bldP spid="47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F75E2-3A9E-4623-9CFE-02F46AE52D3A}"/>
              </a:ext>
            </a:extLst>
          </p:cNvPr>
          <p:cNvSpPr/>
          <p:nvPr/>
        </p:nvSpPr>
        <p:spPr>
          <a:xfrm>
            <a:off x="1561440" y="-93243"/>
            <a:ext cx="6111378" cy="64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הַזּוֹרֵעַ</a:t>
            </a:r>
            <a:r>
              <a:rPr lang="he-IL" sz="3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אֶת־הַזֶּרַע</a:t>
            </a:r>
            <a:r>
              <a:rPr lang="he-IL" sz="3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הַטּוֹב הוּא </a:t>
            </a:r>
            <a:r>
              <a:rPr lang="he-IL" sz="3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בֶּן־הָאָדָם (ישוע)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7550046-A13A-4FD8-9A9A-A3995BACE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707" y="172119"/>
            <a:ext cx="1266228" cy="1177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387787A-14DD-4582-A02F-155DA0A801B2}"/>
              </a:ext>
            </a:extLst>
          </p:cNvPr>
          <p:cNvSpPr/>
          <p:nvPr/>
        </p:nvSpPr>
        <p:spPr>
          <a:xfrm>
            <a:off x="260621" y="1498802"/>
            <a:ext cx="8622757" cy="12597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ישוע פתר את בעיית החטא, הביס את השטן ואת כל השדים שלו. לכל אדם מוצא הפתרון לעזוב את החטא ולהאמין בישוע. 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809E6-5DFC-469D-AA65-100FE04094FE}"/>
              </a:ext>
            </a:extLst>
          </p:cNvPr>
          <p:cNvSpPr/>
          <p:nvPr/>
        </p:nvSpPr>
        <p:spPr>
          <a:xfrm>
            <a:off x="1549986" y="438779"/>
            <a:ext cx="6970844" cy="64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800"/>
              </a:lnSpc>
            </a:pP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מַלְכוּת הַשָׁמַיִם דּוֹמָה לְאָדָם אֲשֶׁר זָרַע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זֶרַע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טוֹב בְּשָׂדֵהוּ׃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763C85-35F9-4E30-8BC2-B71D08C02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916" y="3286484"/>
            <a:ext cx="1549004" cy="1177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F68898-260D-4695-9B86-712B4FFB3AA7}"/>
              </a:ext>
            </a:extLst>
          </p:cNvPr>
          <p:cNvSpPr/>
          <p:nvPr/>
        </p:nvSpPr>
        <p:spPr>
          <a:xfrm>
            <a:off x="2695916" y="3058015"/>
            <a:ext cx="3951378" cy="643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הָאֹיֵב</a:t>
            </a:r>
            <a:r>
              <a:rPr lang="he-IL" sz="3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אֲשֶׁר זְרָעָם הוּא </a:t>
            </a:r>
            <a:r>
              <a:rPr lang="he-IL" sz="3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הַשָּׂטָן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44DE76-504A-4B2F-A8A7-B5D0635FF2F0}"/>
              </a:ext>
            </a:extLst>
          </p:cNvPr>
          <p:cNvSpPr/>
          <p:nvPr/>
        </p:nvSpPr>
        <p:spPr>
          <a:xfrm>
            <a:off x="1724920" y="3502486"/>
            <a:ext cx="6480000" cy="125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800"/>
              </a:lnSpc>
            </a:pP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וַיְהִי בִּהְיוֹת הָאֲנָשִׁים יְשֵׁנִים וַיָּבֹא אֹיְבוֹ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וַיִּזְרַע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זוּנִין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(עשב רע) בֵּין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הַחִטִּים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וַיֵּלֶךְ לוֹ׃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AD0548-555B-4E81-A567-EBD5A506AD57}"/>
              </a:ext>
            </a:extLst>
          </p:cNvPr>
          <p:cNvSpPr/>
          <p:nvPr/>
        </p:nvSpPr>
        <p:spPr>
          <a:xfrm>
            <a:off x="270771" y="4908427"/>
            <a:ext cx="8622757" cy="12597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למרות שהשטן הובס, הוא מחבל במה שישוע הביא לעולם.</a:t>
            </a:r>
            <a:b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</a:b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הוא מדיח את בני האדם ומרחיק אותם מישוע.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63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6" grpId="0"/>
      <p:bldP spid="9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AD1DF2-95B5-4BE5-9CA1-B855BF265AE2}"/>
              </a:ext>
            </a:extLst>
          </p:cNvPr>
          <p:cNvSpPr/>
          <p:nvPr/>
        </p:nvSpPr>
        <p:spPr>
          <a:xfrm>
            <a:off x="3298070" y="-23892"/>
            <a:ext cx="2672450" cy="643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הַשָּׂדֶה</a:t>
            </a:r>
            <a:r>
              <a:rPr lang="he-IL" sz="3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הוּא </a:t>
            </a:r>
            <a:r>
              <a:rPr lang="he-IL" sz="3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הָעוֹלָם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23F350-C893-4163-BA70-973B771B3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000" y="189000"/>
            <a:ext cx="1549003" cy="1067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DCAADA-4B38-40A2-B431-8442C6486329}"/>
              </a:ext>
            </a:extLst>
          </p:cNvPr>
          <p:cNvSpPr/>
          <p:nvPr/>
        </p:nvSpPr>
        <p:spPr>
          <a:xfrm>
            <a:off x="314295" y="431661"/>
            <a:ext cx="8640000" cy="187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חבקוק א’ </a:t>
            </a: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1-4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: </a:t>
            </a:r>
          </a:p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הַמַּשָּׂא (הנבואה) אֲשֶׁר חָזָה, חֲבַקּוּק הַנָּבִיא׃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עַד־אָנָה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יְהוָה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שִׁוַּעְתִּי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(קראתי) וְלֹא תִשְׁמָע אֶזְעַק אֵלֶיךָ </a:t>
            </a:r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חָמָס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וְלֹא תוֹשִׁיעַ׃.... 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A911C465-C516-46D6-B67B-11E1112F40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30" b="94934" l="1417" r="90000">
                        <a14:foregroundMark x1="7500" y1="15859" x2="12667" y2="30837"/>
                        <a14:foregroundMark x1="7167" y1="4185" x2="3833" y2="18502"/>
                        <a14:foregroundMark x1="3833" y1="18502" x2="4167" y2="33480"/>
                        <a14:foregroundMark x1="4167" y1="33480" x2="6417" y2="47577"/>
                        <a14:foregroundMark x1="6417" y1="47577" x2="5583" y2="77313"/>
                        <a14:foregroundMark x1="5583" y1="77313" x2="9917" y2="86344"/>
                        <a14:foregroundMark x1="9917" y1="86344" x2="15167" y2="85463"/>
                        <a14:foregroundMark x1="15167" y1="85463" x2="16500" y2="87885"/>
                        <a14:foregroundMark x1="2333" y1="31938" x2="1417" y2="46256"/>
                        <a14:foregroundMark x1="1417" y1="46256" x2="4167" y2="62115"/>
                        <a14:foregroundMark x1="6667" y1="90969" x2="11583" y2="98458"/>
                        <a14:foregroundMark x1="11583" y1="98458" x2="15833" y2="90308"/>
                        <a14:foregroundMark x1="15833" y1="90308" x2="17083" y2="94934"/>
                        <a14:foregroundMark x1="7167" y1="17621" x2="7500" y2="7930"/>
                        <a14:backgroundMark x1="24583" y1="76652" x2="30250" y2="27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1894"/>
            <a:ext cx="7812000" cy="29555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CCDC55D-096A-4253-ACE8-B807F948E117}"/>
              </a:ext>
            </a:extLst>
          </p:cNvPr>
          <p:cNvSpPr/>
          <p:nvPr/>
        </p:nvSpPr>
        <p:spPr>
          <a:xfrm>
            <a:off x="51061" y="2213134"/>
            <a:ext cx="8960565" cy="187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ירמיהו י"ב </a:t>
            </a: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1-5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: </a:t>
            </a:r>
          </a:p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צַדִּיק אַתָּה יְהוָה, כִּי אָרִיב אֵלֶיךָ אַךְ מִשְׁפָּטִים אֲדַבֵּר אוֹתָךְ, </a:t>
            </a:r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מַדּוּעַ, דֶּרֶךְ רְשָׁעִים צָלֵחָה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, שָׁלוּ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כָּל־בֹּגְדֵי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בָגֶד (הבוגדים חיים בשלווה):....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937B6-829C-44F5-8CB1-C4CDC0112FE6}"/>
              </a:ext>
            </a:extLst>
          </p:cNvPr>
          <p:cNvSpPr/>
          <p:nvPr/>
        </p:nvSpPr>
        <p:spPr>
          <a:xfrm>
            <a:off x="1801003" y="4178190"/>
            <a:ext cx="7153292" cy="24908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j-cs"/>
              </a:rPr>
              <a:t>העולם מלא ברוע, שמקיף אותנו. אנשים עושים דברים נוראים אחד לשני וזה נראה שאלוהים מבליג, מתעלם. אך יום יבוא והצדק המלא שלו יראה!</a:t>
            </a:r>
            <a:b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j-cs"/>
              </a:rPr>
            </a:b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j-cs"/>
              </a:rPr>
              <a:t>חיי עולם ושכר לנאמנים לו ועונש ניצחי לרשעים.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8929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79C304-10F3-48BF-8B7C-3FE82FB76A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23475"/>
          <a:stretch/>
        </p:blipFill>
        <p:spPr>
          <a:xfrm>
            <a:off x="199817" y="194663"/>
            <a:ext cx="551480" cy="828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97CCBB-1371-4D9C-A044-298C33D0D6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000" y="194663"/>
            <a:ext cx="567604" cy="828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7037F6-2A84-493E-978E-D7C0B00A7B28}"/>
              </a:ext>
            </a:extLst>
          </p:cNvPr>
          <p:cNvSpPr/>
          <p:nvPr/>
        </p:nvSpPr>
        <p:spPr>
          <a:xfrm>
            <a:off x="3132000" y="0"/>
            <a:ext cx="2880000" cy="64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בני הרע ובני הטוב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7F4336-25CE-4777-B5F1-1E8276D58C13}"/>
              </a:ext>
            </a:extLst>
          </p:cNvPr>
          <p:cNvSpPr/>
          <p:nvPr/>
        </p:nvSpPr>
        <p:spPr>
          <a:xfrm>
            <a:off x="-49211" y="656113"/>
            <a:ext cx="9052183" cy="125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בראשית ח': </a:t>
            </a:r>
          </a:p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21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... כִּי </a:t>
            </a:r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יֵצֶר לֵב הָאָדָם רַע מִנְּעֻרָיו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...׃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D90392-7690-4897-8663-4768253CF85A}"/>
              </a:ext>
            </a:extLst>
          </p:cNvPr>
          <p:cNvSpPr/>
          <p:nvPr/>
        </p:nvSpPr>
        <p:spPr>
          <a:xfrm>
            <a:off x="605667" y="2276573"/>
            <a:ext cx="8357193" cy="125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ירמיהו י"ז: </a:t>
            </a:r>
          </a:p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9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עָקֹב 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(מעוות)</a:t>
            </a:r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הַלֵּב מִכֹּל </a:t>
            </a:r>
            <a:r>
              <a:rPr lang="he-IL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וְאָנֻש</a:t>
            </a:r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ׁ 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(בחולי קשה) </a:t>
            </a:r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הוּא 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מִי יֵדָעֶנּוּ׃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B750AC-88A8-4B6E-8850-F7E0212012EF}"/>
              </a:ext>
            </a:extLst>
          </p:cNvPr>
          <p:cNvSpPr/>
          <p:nvPr/>
        </p:nvSpPr>
        <p:spPr>
          <a:xfrm>
            <a:off x="199817" y="4149000"/>
            <a:ext cx="8703148" cy="187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קהלת ח': </a:t>
            </a:r>
            <a:b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</a:b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3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... וְגַם </a:t>
            </a:r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לֵב </a:t>
            </a:r>
            <a:r>
              <a:rPr lang="he-IL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בְּנֵי־הָאָדָם</a:t>
            </a:r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מָלֵא־רָע וְהוֹלֵלוֹת בִּלְבָבָם בְּחַיֵּיהֶם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, וְאַחֲרָיו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אֶל־הַמֵּתִים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׃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905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EC57BC-3D9E-485F-B2DD-9FE4C1F8A076}"/>
              </a:ext>
            </a:extLst>
          </p:cNvPr>
          <p:cNvSpPr/>
          <p:nvPr/>
        </p:nvSpPr>
        <p:spPr>
          <a:xfrm>
            <a:off x="252000" y="909000"/>
            <a:ext cx="8631378" cy="433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ראשונה לקורינתים ו' 9-11: </a:t>
            </a:r>
          </a:p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9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הֲלֹא יְדַעְתֶּם כִּי </a:t>
            </a:r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הָרְשָׁעִים לֹא יִירְשׁוּ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אֶת־</a:t>
            </a:r>
            <a:r>
              <a:rPr lang="he-IL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מַלְכוּת</a:t>
            </a:r>
            <a:r>
              <a:rPr lang="he-IL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הָאֱלֹהִים</a:t>
            </a:r>
            <a:r>
              <a:rPr lang="he-IL" sz="3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אַל־תַּשִּׂיאו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ּ נַפְשׁוֹתֵיכֶם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לֹא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הַזֹּנִים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לֹא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עֹבְדֵי אֱלִילִים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לֹא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הַמְנָאֲפִים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ְלֹא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הַקְּדֵשִׁים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וְלֹא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הַשֹּׁכְבִים </a:t>
            </a:r>
            <a:r>
              <a:rPr lang="he-IL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אֶת־זָכָר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׃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10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לֹא </a:t>
            </a:r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הַגַּנָּבִים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וְלֹא־</a:t>
            </a:r>
            <a:r>
              <a:rPr lang="he-IL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בֹצְעֵי</a:t>
            </a:r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בֶצַע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לֹא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הַסֹּבְאִים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וְלֹא </a:t>
            </a:r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הַמְגַדְּפִים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וְלֹא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הַגַּזְלָנִים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כָּל־אֵלֶּה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לֹא יִירְשׁוּ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אֶת־</a:t>
            </a:r>
            <a:r>
              <a:rPr lang="he-IL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מַלְכוּת</a:t>
            </a:r>
            <a:r>
              <a:rPr lang="he-IL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הָאֱלֹהִים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׃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11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b="1" dirty="0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וְכָאֵלֶּה לְפָנִים הָיוּ מִקְצָתְכֶם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אֲבָל </a:t>
            </a:r>
            <a:r>
              <a:rPr lang="he-IL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רֻחַצְתֶּם 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אֲבָל </a:t>
            </a:r>
            <a:r>
              <a:rPr lang="he-IL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קֻדַּשְׁתֶּם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אֲבָל </a:t>
            </a:r>
            <a:r>
              <a:rPr lang="he-IL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הָצְדַקְתֶּם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בְּשֵׁם הָאָדוֹן יֵשׁוּעַ וּבְרוּחַ אֱלֹהֵינוּ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׃ 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F48942-1A73-4903-8258-AF9A6578BE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23475"/>
          <a:stretch/>
        </p:blipFill>
        <p:spPr>
          <a:xfrm>
            <a:off x="199817" y="194663"/>
            <a:ext cx="551480" cy="828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08B7F5-237C-42B8-8701-99D0A64CB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000" y="194663"/>
            <a:ext cx="567604" cy="828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34B4B3-B389-4F80-99BE-2FDFFCE49528}"/>
              </a:ext>
            </a:extLst>
          </p:cNvPr>
          <p:cNvSpPr/>
          <p:nvPr/>
        </p:nvSpPr>
        <p:spPr>
          <a:xfrm>
            <a:off x="3132000" y="0"/>
            <a:ext cx="2880000" cy="64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בני הרע ובני הטוב</a:t>
            </a:r>
          </a:p>
        </p:txBody>
      </p:sp>
    </p:spTree>
    <p:extLst>
      <p:ext uri="{BB962C8B-B14F-4D97-AF65-F5344CB8AC3E}">
        <p14:creationId xmlns:p14="http://schemas.microsoft.com/office/powerpoint/2010/main" val="119775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AE169C5-03BC-4B66-BE57-4060DC5956D0}"/>
              </a:ext>
            </a:extLst>
          </p:cNvPr>
          <p:cNvSpPr/>
          <p:nvPr/>
        </p:nvSpPr>
        <p:spPr>
          <a:xfrm>
            <a:off x="256311" y="2935393"/>
            <a:ext cx="8631378" cy="3727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יוחנן א' 9-13: </a:t>
            </a:r>
          </a:p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9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הָאוֹר הָאֲמִתִּי הַמֵּאִיר </a:t>
            </a:r>
            <a:r>
              <a:rPr lang="he-IL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לְכָל־אָדָם</a:t>
            </a:r>
            <a:r>
              <a:rPr lang="he-IL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אֲשֶׁר בָא </a:t>
            </a:r>
            <a:r>
              <a:rPr lang="he-IL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אֶל־הָעוֹלָם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׃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10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בָּעוֹלָם הָיָה </a:t>
            </a:r>
            <a:r>
              <a:rPr lang="he-IL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וְעַל־יָדו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ֹ נִהְיָה הָעוֹלָם וְהָעוֹלָם לֹא יְדָעוֹ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׃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11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הוּא בָא בְּשֶׁלּוֹ </a:t>
            </a:r>
            <a:r>
              <a:rPr lang="he-IL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וַאֲשֶׁר־הֵמָּה</a:t>
            </a:r>
            <a:r>
              <a:rPr lang="he-IL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לוֹ לֹא קִבְּלֻהוּ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׃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12</a:t>
            </a:r>
            <a:r>
              <a:rPr lang="he-IL" sz="3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וְהַמְקַבְּלִים אֹתוֹ הַמַּאֲמִינִים בִּשְׁמוֹ </a:t>
            </a:r>
            <a:r>
              <a:rPr lang="he-IL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נָתַן־עֹז</a:t>
            </a:r>
            <a:r>
              <a:rPr lang="he-IL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לָמוֹ לִהְיוֹת בָּנִים לֵאלֹהִים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׃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13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אֲשֶׁר לֹא מִדָּם וְלֹא מֵחֵפֶץ הַבָּשָׂר אַף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לֹא־מֵחֵפֶץ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גֶּבֶר נוֹלָדוּ </a:t>
            </a:r>
            <a:r>
              <a:rPr lang="he-IL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כִּי </a:t>
            </a:r>
            <a:r>
              <a:rPr lang="he-IL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אִם־מֵאֱלֹהִים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׃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F9B6A-9637-4579-80B9-CE21FE09D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23475"/>
          <a:stretch/>
        </p:blipFill>
        <p:spPr>
          <a:xfrm>
            <a:off x="199817" y="194663"/>
            <a:ext cx="551480" cy="828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F3FB4B-2B9D-4677-A25E-1E0044F85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000" y="194663"/>
            <a:ext cx="567604" cy="828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B21F25-1943-47C9-9B50-34BAE42BB8BC}"/>
              </a:ext>
            </a:extLst>
          </p:cNvPr>
          <p:cNvSpPr/>
          <p:nvPr/>
        </p:nvSpPr>
        <p:spPr>
          <a:xfrm>
            <a:off x="3132000" y="0"/>
            <a:ext cx="2880000" cy="64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בני הרע ובני הטוב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287EE7-FA81-47C7-9062-7B235C2D99C8}"/>
              </a:ext>
            </a:extLst>
          </p:cNvPr>
          <p:cNvSpPr/>
          <p:nvPr/>
        </p:nvSpPr>
        <p:spPr>
          <a:xfrm>
            <a:off x="199817" y="316419"/>
            <a:ext cx="8622756" cy="2490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קולסיים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א' 12-14:</a:t>
            </a:r>
          </a:p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12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וְלָתֵת תּוֹדָה </a:t>
            </a:r>
            <a:r>
              <a:rPr lang="he-IL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לְאָבִינוּ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הַמְזַכֶּה אֹתָנוּ בְּחֵלֶק נַחֲלַת הַקְּדשִׁים בָּאוֹר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׃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13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אֲשֶׁר הוּא </a:t>
            </a:r>
            <a:r>
              <a:rPr lang="he-IL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חִלְּצָנוּ מִמֶּמְשֶׁלֶת הַחשֶׁךְ וְהֶעֱבִירָנוּ לְמַלְכוּת </a:t>
            </a:r>
            <a:r>
              <a:rPr lang="he-IL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בֶּן־אַהֲבָתו</a:t>
            </a:r>
            <a:r>
              <a:rPr lang="he-IL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ֹ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׃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14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אֲשֶׁר </a:t>
            </a:r>
            <a:r>
              <a:rPr lang="he-IL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יֶשׁ־לָנוּ בּוֹ הַפִּדְיוֹן בְּדָמוֹ סְלִיחַת הַחֲטָאִים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׃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215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F75E2-3A9E-4623-9CFE-02F46AE52D3A}"/>
              </a:ext>
            </a:extLst>
          </p:cNvPr>
          <p:cNvSpPr/>
          <p:nvPr/>
        </p:nvSpPr>
        <p:spPr>
          <a:xfrm>
            <a:off x="1122437" y="564188"/>
            <a:ext cx="7742596" cy="2490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26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וְכַאֲשֶׁר פָּרַח הַדֶּשֶׁא וַיַּעַשׂ פֶּרִי וַיֵּרָאוּ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גַּם־הַזּוּנִין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׃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27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וַיִּגְשׁו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ּ עַבְדֵי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בַעַל־הַבַּיִת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וַיֹּאמְרוּ אֵלָיו אֲדֹנֵינוּ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הֲלֹא־זֶרַע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טוֹב זָרַעְתָּ בְשָׂדֶךָ וּמֵאַיִן לוֹ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הַזּוּנִין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׃ </a:t>
            </a:r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28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וַיּאֹמֶר לָהֶם אִישׁ אֹיֵב עָשָׂה זֹאת וַיֹּאמְרוּ אֵלָיו הָעֲבָדִים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הֲתַחְפֹּץ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כִּי־נֵלֵך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ְ וּנְלַקֵּט אֹתָם׃</a:t>
            </a:r>
            <a:endParaRPr lang="he-IL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A98B6E-26B4-476E-9A2A-E0556EA78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782" y="201543"/>
            <a:ext cx="911655" cy="10674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C75401-370A-4EFD-9334-2E62D7B398FC}"/>
              </a:ext>
            </a:extLst>
          </p:cNvPr>
          <p:cNvSpPr/>
          <p:nvPr/>
        </p:nvSpPr>
        <p:spPr>
          <a:xfrm>
            <a:off x="2052000" y="82144"/>
            <a:ext cx="4696155" cy="653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800"/>
              </a:lnSpc>
            </a:pPr>
            <a:r>
              <a:rPr lang="he-IL" sz="3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הַקֹּצְרִים</a:t>
            </a:r>
            <a:r>
              <a:rPr lang="en-US" sz="3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he-IL" sz="300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(העבדים) הֵם </a:t>
            </a:r>
            <a:r>
              <a:rPr lang="he-IL" sz="3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הַמַּלְאָכִים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4727F9-7E92-44DC-A98C-62C95DF4CFAD}"/>
              </a:ext>
            </a:extLst>
          </p:cNvPr>
          <p:cNvSpPr/>
          <p:nvPr/>
        </p:nvSpPr>
        <p:spPr>
          <a:xfrm>
            <a:off x="0" y="4816484"/>
            <a:ext cx="88894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אל העברים א':</a:t>
            </a:r>
          </a:p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14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(המלאכים) הֲלֹא כֻלָּם רוּחוֹת הַשָּׁרֵת הֵמָּה שְׁלוּחִים לְעֶזְרָה בְּעַד הַבָּאִים לָרֶשֶׁת </a:t>
            </a:r>
            <a:r>
              <a:rPr lang="he-IL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אֶת־הַיְשׁוּעָה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׃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B58FAE-DEB2-4208-846A-390C74AED870}"/>
              </a:ext>
            </a:extLst>
          </p:cNvPr>
          <p:cNvSpPr/>
          <p:nvPr/>
        </p:nvSpPr>
        <p:spPr>
          <a:xfrm>
            <a:off x="3156440" y="3412521"/>
            <a:ext cx="573303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תהילים ק"ד:</a:t>
            </a:r>
          </a:p>
          <a:p>
            <a:r>
              <a:rPr lang="he-IL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4</a:t>
            </a: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עֹשֶׂה מַלְאָכָיו רוּחוֹת מְשָׁרְתָיו, אֵשׁ לֹהֵט׃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4797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Custom 3">
      <a:dk1>
        <a:srgbClr val="FBEF59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נייר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me1" id="{AB30C6FC-4A2A-42A5-855B-21B60093DD28}" vid="{34131083-CB9E-4C1A-8514-372CD3FE1110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172057</TotalTime>
  <Words>1255</Words>
  <Application>Microsoft Office PowerPoint</Application>
  <PresentationFormat>On-screen Show (4:3)</PresentationFormat>
  <Paragraphs>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 2</vt:lpstr>
      <vt:lpstr>Custom Design</vt:lpstr>
      <vt:lpstr>Theme1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חוי</dc:creator>
  <cp:lastModifiedBy>Bar Shmidet</cp:lastModifiedBy>
  <cp:revision>1476</cp:revision>
  <dcterms:created xsi:type="dcterms:W3CDTF">2013-09-17T19:59:21Z</dcterms:created>
  <dcterms:modified xsi:type="dcterms:W3CDTF">2020-07-28T14:32:39Z</dcterms:modified>
</cp:coreProperties>
</file>