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sldIdLst>
    <p:sldId id="439" r:id="rId2"/>
    <p:sldId id="739" r:id="rId3"/>
    <p:sldId id="770" r:id="rId4"/>
    <p:sldId id="771" r:id="rId5"/>
    <p:sldId id="772" r:id="rId6"/>
    <p:sldId id="773" r:id="rId7"/>
    <p:sldId id="774" r:id="rId8"/>
    <p:sldId id="775" r:id="rId9"/>
    <p:sldId id="776" r:id="rId10"/>
    <p:sldId id="789" r:id="rId11"/>
    <p:sldId id="787" r:id="rId12"/>
    <p:sldId id="778" r:id="rId13"/>
    <p:sldId id="781" r:id="rId14"/>
    <p:sldId id="780" r:id="rId15"/>
    <p:sldId id="782" r:id="rId16"/>
    <p:sldId id="779" r:id="rId17"/>
    <p:sldId id="719" r:id="rId18"/>
    <p:sldId id="788" r:id="rId1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381850"/>
    <a:srgbClr val="760000"/>
    <a:srgbClr val="002A13"/>
    <a:srgbClr val="271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56" autoAdjust="0"/>
    <p:restoredTop sz="86458" autoAdjust="0"/>
  </p:normalViewPr>
  <p:slideViewPr>
    <p:cSldViewPr>
      <p:cViewPr varScale="1">
        <p:scale>
          <a:sx n="95" d="100"/>
          <a:sy n="95" d="100"/>
        </p:scale>
        <p:origin x="168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3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7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E89841E-1354-4D7E-BA56-E9CCE8737CD4}" type="datetimeFigureOut">
              <a:rPr lang="he-IL" smtClean="0"/>
              <a:t>ז'/סיון/תש"ף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D9A1E47-A42F-40DA-B22D-5488A9A8DA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416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1E47-A42F-40DA-B22D-5488A9A8DAB7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6001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ז'/סיון/תש"ף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702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ז'/סיון/תש"ף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821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ז'/סיון/תש"ף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840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ז'/סיון/תש"ף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294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ז'/סיון/תש"ף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049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ז'/סיון/תש"ף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132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ז'/סיון/תש"ף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380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ז'/סיון/תש"ף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186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ז'/סיון/תש"ף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951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ז'/סיון/תש"ף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586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ז'/סיון/תש"ף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273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90D2F-0197-4BC8-AEEA-DE784EB77D92}" type="datetimeFigureOut">
              <a:rPr lang="he-IL" smtClean="0"/>
              <a:pPr/>
              <a:t>ז'/סיון/תש"ף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574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1340768"/>
            <a:ext cx="8640960" cy="5040560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sz="3600" b="1" dirty="0">
                <a:ea typeface="Calibri"/>
              </a:rPr>
              <a:t>1 וַיְהִי אַחֲרֵי־כֵן וַיֵּצֵא יֵשׁוּעַ </a:t>
            </a:r>
            <a:r>
              <a:rPr lang="he-IL" sz="3600" b="1" dirty="0" err="1">
                <a:ea typeface="Calibri"/>
              </a:rPr>
              <a:t>אֶל־עֵבֶר</a:t>
            </a:r>
            <a:r>
              <a:rPr lang="he-IL" sz="3600" b="1" dirty="0">
                <a:ea typeface="Calibri"/>
              </a:rPr>
              <a:t> </a:t>
            </a:r>
            <a:r>
              <a:rPr lang="he-IL" sz="3600" b="1" dirty="0" err="1">
                <a:ea typeface="Calibri"/>
              </a:rPr>
              <a:t>יַם־הַגָּלִיל</a:t>
            </a:r>
            <a:r>
              <a:rPr lang="he-IL" sz="3600" b="1" dirty="0">
                <a:ea typeface="Calibri"/>
              </a:rPr>
              <a:t> אֲשֶׁר </a:t>
            </a:r>
            <a:r>
              <a:rPr lang="he-IL" sz="3600" b="1" dirty="0" err="1">
                <a:ea typeface="Calibri"/>
              </a:rPr>
              <a:t>לְטִיבַרְיָה</a:t>
            </a:r>
            <a:r>
              <a:rPr lang="he-IL" sz="3600" b="1" dirty="0">
                <a:ea typeface="Calibri"/>
              </a:rPr>
              <a:t>׃  2 וַיֵּלְכוּ אַחֲרָיו הֲמוֹן </a:t>
            </a:r>
            <a:r>
              <a:rPr lang="he-IL" sz="3600" b="1" dirty="0" err="1">
                <a:ea typeface="Calibri"/>
              </a:rPr>
              <a:t>עַם־רָב</a:t>
            </a:r>
            <a:r>
              <a:rPr lang="he-IL" sz="3600" b="1" dirty="0">
                <a:ea typeface="Calibri"/>
              </a:rPr>
              <a:t> כִּי רָאוּ </a:t>
            </a:r>
            <a:r>
              <a:rPr lang="he-IL" sz="3600" b="1" dirty="0" err="1">
                <a:ea typeface="Calibri"/>
              </a:rPr>
              <a:t>אוֹתֹתָיו</a:t>
            </a:r>
            <a:r>
              <a:rPr lang="he-IL" sz="3600" b="1" dirty="0">
                <a:ea typeface="Calibri"/>
              </a:rPr>
              <a:t> אֲשֶׁר עָשָׂה </a:t>
            </a:r>
            <a:r>
              <a:rPr lang="he-IL" sz="3600" b="1" dirty="0" err="1">
                <a:ea typeface="Calibri"/>
              </a:rPr>
              <a:t>עִם־הַחוֹלִים</a:t>
            </a:r>
            <a:r>
              <a:rPr lang="he-IL" sz="3600" b="1" dirty="0">
                <a:ea typeface="Calibri"/>
              </a:rPr>
              <a:t>׃  3 וַיַּעַל יֵשׁוּעַ </a:t>
            </a:r>
            <a:r>
              <a:rPr lang="he-IL" sz="3600" b="1" dirty="0" err="1">
                <a:ea typeface="Calibri"/>
              </a:rPr>
              <a:t>עַל־הָהָר</a:t>
            </a:r>
            <a:r>
              <a:rPr lang="he-IL" sz="3600" b="1" dirty="0">
                <a:ea typeface="Calibri"/>
              </a:rPr>
              <a:t> וַיֵּשֶׁב־שָׁם הוּא וְתַלְמִידָיו׃  4 וִימֵי הַפֶּסַח חַג הַיְּהוּדִים קָרְבוּ לָבוֹא: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5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וַיִּשָּׂא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יֵשׁוּעַ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אֶת־עֵינָיו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וַיַּרְא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עַם־רַב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בָּא אֵלָיו וַיֹּאמֶר אֶל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פִילִפּוֹס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מֵאַיִן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נִקְנֶה־לָהֶם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לֶחֶם לֶאֱכֹל׃       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בשורת יוחנן ו: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 </a:t>
            </a:r>
            <a:r>
              <a:rPr lang="en-US" sz="3600" b="1" dirty="0">
                <a:solidFill>
                  <a:srgbClr val="C00000"/>
                </a:solidFill>
                <a:ea typeface="Calibri"/>
              </a:rPr>
              <a:t>1 - 5</a:t>
            </a:r>
            <a:endParaRPr lang="he-IL" sz="3600" b="1" dirty="0">
              <a:solidFill>
                <a:srgbClr val="C00000"/>
              </a:solidFill>
            </a:endParaRPr>
          </a:p>
          <a:p>
            <a:pPr marL="0" lvl="0" indent="0">
              <a:lnSpc>
                <a:spcPts val="5000"/>
              </a:lnSpc>
              <a:buNone/>
            </a:pPr>
            <a:endParaRPr lang="he-IL" sz="3600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404664"/>
            <a:ext cx="7920880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e-IL" sz="4000" b="1" u="sng" dirty="0">
                <a:solidFill>
                  <a:srgbClr val="C00000"/>
                </a:solidFill>
                <a:ea typeface="Calibri"/>
              </a:rPr>
              <a:t>בשורת יוחנן ו:  </a:t>
            </a:r>
            <a:r>
              <a:rPr lang="en-US" sz="4000" b="1" u="sng" dirty="0">
                <a:solidFill>
                  <a:srgbClr val="C00000"/>
                </a:solidFill>
                <a:ea typeface="Calibri"/>
                <a:cs typeface="Arial"/>
              </a:rPr>
              <a:t>1 - 14</a:t>
            </a:r>
            <a:endParaRPr lang="en-US" sz="3600" dirty="0">
              <a:solidFill>
                <a:srgbClr val="C00000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826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7549" y="1268760"/>
            <a:ext cx="806489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8 וַיֹּאמֶר אֵלָיו אֶחָד מִתַּלְמִידָיו אַנְדְּרַי אֲחִי שִׁמְעוֹן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פֶּטְרוֹס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׃ 9 יֶשׁ־פֹּה נַעַר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אֲשֶׁר־לו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ֹ חָמֵשׁ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כִּכְּרוֹת־לֶחֶם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שְׂעֹרִים וּשְׁנֵי דָגִים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אַךְ־אֵלֶּה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מָה הֵמָּה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לְעַם־רַב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כָּזֶה׃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816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>
                <a:solidFill>
                  <a:srgbClr val="C00000"/>
                </a:solidFill>
              </a:rPr>
              <a:t>פסוקים: 8 ו - 9</a:t>
            </a:r>
          </a:p>
        </p:txBody>
      </p:sp>
      <p:sp>
        <p:nvSpPr>
          <p:cNvPr id="5" name="מציין מיקום תוכן 1"/>
          <p:cNvSpPr>
            <a:spLocks noGrp="1"/>
          </p:cNvSpPr>
          <p:nvPr>
            <p:ph idx="1"/>
          </p:nvPr>
        </p:nvSpPr>
        <p:spPr>
          <a:xfrm>
            <a:off x="468313" y="3573016"/>
            <a:ext cx="8229600" cy="1296144"/>
          </a:xfrm>
        </p:spPr>
        <p:txBody>
          <a:bodyPr>
            <a:normAutofit/>
          </a:bodyPr>
          <a:lstStyle/>
          <a:p>
            <a:r>
              <a:rPr lang="he-IL" sz="3600" b="1" dirty="0"/>
              <a:t>גם תשובתו של אנדרי מעידה על כך </a:t>
            </a:r>
            <a:r>
              <a:rPr lang="he-IL" sz="3600" b="1" dirty="0">
                <a:solidFill>
                  <a:srgbClr val="C00000"/>
                </a:solidFill>
              </a:rPr>
              <a:t>שהוא</a:t>
            </a:r>
            <a:r>
              <a:rPr lang="he-IL" sz="3600" b="1" dirty="0"/>
              <a:t> </a:t>
            </a:r>
            <a:r>
              <a:rPr lang="he-IL" sz="3600" b="1" dirty="0">
                <a:solidFill>
                  <a:srgbClr val="C00000"/>
                </a:solidFill>
              </a:rPr>
              <a:t>לא עמד </a:t>
            </a:r>
            <a:r>
              <a:rPr lang="he-IL" sz="3600" b="1" dirty="0" err="1">
                <a:solidFill>
                  <a:srgbClr val="C00000"/>
                </a:solidFill>
              </a:rPr>
              <a:t>בנסיון</a:t>
            </a:r>
            <a:r>
              <a:rPr lang="he-IL" sz="3600" b="1" dirty="0">
                <a:solidFill>
                  <a:srgbClr val="C00000"/>
                </a:solidFill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70559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he-IL" b="1" u="sng" dirty="0">
                <a:solidFill>
                  <a:srgbClr val="C00000"/>
                </a:solidFill>
                <a:cs typeface="+mn-cs"/>
              </a:rPr>
              <a:t>האם יתר התלמידים עמדו </a:t>
            </a:r>
            <a:r>
              <a:rPr lang="he-IL" b="1" u="sng" dirty="0" err="1">
                <a:solidFill>
                  <a:srgbClr val="C00000"/>
                </a:solidFill>
                <a:cs typeface="+mn-cs"/>
              </a:rPr>
              <a:t>בנסיון</a:t>
            </a:r>
            <a:r>
              <a:rPr lang="he-IL" b="1" u="sng" dirty="0">
                <a:solidFill>
                  <a:srgbClr val="C00000"/>
                </a:solidFill>
                <a:cs typeface="+mn-cs"/>
              </a:rPr>
              <a:t>?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b="1" dirty="0"/>
              <a:t>15</a:t>
            </a:r>
            <a:r>
              <a:rPr lang="he-IL" sz="3600" b="1" dirty="0"/>
              <a:t> וַיְהִי לִפְנוֹת עֶרֶב </a:t>
            </a:r>
            <a:r>
              <a:rPr lang="he-IL" sz="3600" b="1" dirty="0" err="1"/>
              <a:t>וַיִּגְּשׁו</a:t>
            </a:r>
            <a:r>
              <a:rPr lang="he-IL" sz="3600" b="1" dirty="0"/>
              <a:t>ּ אֵלָיו תַּלְמִידָיו וַיֹּאמְרוּ הַמָּקוֹם חָרֵב </a:t>
            </a:r>
            <a:r>
              <a:rPr lang="he-IL" sz="3600" b="1" dirty="0" err="1"/>
              <a:t>וְגַם־נָטָה</a:t>
            </a:r>
            <a:r>
              <a:rPr lang="he-IL" sz="3600" b="1" dirty="0"/>
              <a:t> הַיּוֹם </a:t>
            </a:r>
            <a:r>
              <a:rPr lang="he-IL" sz="3600" b="1" dirty="0">
                <a:solidFill>
                  <a:srgbClr val="C00000"/>
                </a:solidFill>
              </a:rPr>
              <a:t>שַׁלְּחָה </a:t>
            </a:r>
            <a:r>
              <a:rPr lang="he-IL" sz="3600" b="1" dirty="0" err="1">
                <a:solidFill>
                  <a:srgbClr val="C00000"/>
                </a:solidFill>
              </a:rPr>
              <a:t>אֶת־הֲמוֹן</a:t>
            </a:r>
            <a:r>
              <a:rPr lang="he-IL" sz="3600" b="1" dirty="0">
                <a:solidFill>
                  <a:srgbClr val="C00000"/>
                </a:solidFill>
              </a:rPr>
              <a:t> הָעָם וְיֵלְכוּ </a:t>
            </a:r>
            <a:r>
              <a:rPr lang="he-IL" sz="3600" b="1" dirty="0" err="1">
                <a:solidFill>
                  <a:srgbClr val="C00000"/>
                </a:solidFill>
              </a:rPr>
              <a:t>אֶל־הַכְּפָרִים</a:t>
            </a:r>
            <a:r>
              <a:rPr lang="he-IL" sz="3600" b="1" dirty="0">
                <a:solidFill>
                  <a:srgbClr val="C00000"/>
                </a:solidFill>
              </a:rPr>
              <a:t> לִקְנוֹת לָהֶם אֹכֶל׃ </a:t>
            </a:r>
            <a:r>
              <a:rPr lang="he-IL" sz="3600" b="1" dirty="0"/>
              <a:t> </a:t>
            </a:r>
            <a:r>
              <a:rPr lang="he-IL" b="1" dirty="0"/>
              <a:t>16</a:t>
            </a:r>
            <a:r>
              <a:rPr lang="he-IL" sz="3600" b="1" dirty="0"/>
              <a:t> וַיֹּאמֶר אֲלֵיהֶם </a:t>
            </a:r>
            <a:r>
              <a:rPr lang="he-IL" sz="3600" b="1" dirty="0">
                <a:solidFill>
                  <a:srgbClr val="7030A0"/>
                </a:solidFill>
              </a:rPr>
              <a:t>אֵינָם צְרִיכִים לָלֶכֶת</a:t>
            </a:r>
            <a:r>
              <a:rPr lang="he-IL" sz="3600" b="1" dirty="0"/>
              <a:t> </a:t>
            </a:r>
            <a:r>
              <a:rPr lang="he-IL" sz="3600" b="1" dirty="0" err="1">
                <a:solidFill>
                  <a:srgbClr val="C00000"/>
                </a:solidFill>
              </a:rPr>
              <a:t>תְּנוּ־אַתֶּם</a:t>
            </a:r>
            <a:r>
              <a:rPr lang="he-IL" sz="3600" b="1" dirty="0">
                <a:solidFill>
                  <a:srgbClr val="C00000"/>
                </a:solidFill>
              </a:rPr>
              <a:t> לָהֶם לֶאֱכֹל</a:t>
            </a:r>
            <a:r>
              <a:rPr lang="he-IL" sz="3600" b="1" dirty="0"/>
              <a:t>׃ </a:t>
            </a:r>
            <a:r>
              <a:rPr lang="he-IL" sz="2800" b="1" dirty="0"/>
              <a:t>17</a:t>
            </a:r>
            <a:r>
              <a:rPr lang="he-IL" sz="3600" b="1" dirty="0"/>
              <a:t> </a:t>
            </a:r>
            <a:r>
              <a:rPr lang="he-IL" sz="3600" b="1" dirty="0">
                <a:solidFill>
                  <a:srgbClr val="C00000"/>
                </a:solidFill>
              </a:rPr>
              <a:t>וַיֹּאמְרוּ אֵלָיו </a:t>
            </a:r>
            <a:r>
              <a:rPr lang="he-IL" sz="3600" b="1" dirty="0" err="1">
                <a:solidFill>
                  <a:srgbClr val="7030A0"/>
                </a:solidFill>
              </a:rPr>
              <a:t>אֵין־לָנו</a:t>
            </a:r>
            <a:r>
              <a:rPr lang="he-IL" sz="3600" b="1" dirty="0">
                <a:solidFill>
                  <a:srgbClr val="7030A0"/>
                </a:solidFill>
              </a:rPr>
              <a:t>ּ פֹה כִּי </a:t>
            </a:r>
            <a:r>
              <a:rPr lang="he-IL" sz="3600" b="1" dirty="0" err="1">
                <a:solidFill>
                  <a:srgbClr val="7030A0"/>
                </a:solidFill>
              </a:rPr>
              <a:t>אִם־חֲמֵשֶׁת</a:t>
            </a:r>
            <a:r>
              <a:rPr lang="he-IL" sz="3600" b="1" dirty="0">
                <a:solidFill>
                  <a:srgbClr val="7030A0"/>
                </a:solidFill>
              </a:rPr>
              <a:t> </a:t>
            </a:r>
            <a:r>
              <a:rPr lang="he-IL" sz="3600" b="1" dirty="0" err="1">
                <a:solidFill>
                  <a:srgbClr val="7030A0"/>
                </a:solidFill>
              </a:rPr>
              <a:t>כִּכְּרוֹת־לֶחֶם</a:t>
            </a:r>
            <a:r>
              <a:rPr lang="he-IL" sz="3600" b="1" dirty="0">
                <a:solidFill>
                  <a:srgbClr val="7030A0"/>
                </a:solidFill>
              </a:rPr>
              <a:t> וּשְׁנֵי דָגִים׃  </a:t>
            </a:r>
            <a:r>
              <a:rPr lang="he-IL" b="1" dirty="0">
                <a:solidFill>
                  <a:srgbClr val="C00000"/>
                </a:solidFill>
              </a:rPr>
              <a:t>מתי י"ד : </a:t>
            </a:r>
            <a:r>
              <a:rPr lang="en-US" b="1" dirty="0">
                <a:solidFill>
                  <a:srgbClr val="C00000"/>
                </a:solidFill>
              </a:rPr>
              <a:t>15 - 16</a:t>
            </a:r>
            <a:endParaRPr lang="he-IL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5157192"/>
            <a:ext cx="806489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 </a:t>
            </a:r>
            <a:r>
              <a:rPr lang="he-IL" sz="3600" b="1" dirty="0">
                <a:solidFill>
                  <a:srgbClr val="C00000"/>
                </a:solidFill>
              </a:rPr>
              <a:t>וַיֹּאמְרוּ אֵלָיו </a:t>
            </a:r>
            <a:r>
              <a:rPr lang="he-IL" sz="3600" b="1" dirty="0" err="1">
                <a:solidFill>
                  <a:srgbClr val="7030A0"/>
                </a:solidFill>
              </a:rPr>
              <a:t>הֲנֵלֵך</a:t>
            </a:r>
            <a:r>
              <a:rPr lang="he-IL" sz="3600" b="1" dirty="0">
                <a:solidFill>
                  <a:srgbClr val="7030A0"/>
                </a:solidFill>
              </a:rPr>
              <a:t>ְ לִקְנוֹת לֶחֶם </a:t>
            </a:r>
            <a:r>
              <a:rPr lang="he-IL" sz="3600" b="1" dirty="0" err="1">
                <a:solidFill>
                  <a:srgbClr val="7030A0"/>
                </a:solidFill>
              </a:rPr>
              <a:t>בְּמָאתַיִם</a:t>
            </a:r>
            <a:r>
              <a:rPr lang="he-IL" sz="3600" b="1" dirty="0">
                <a:solidFill>
                  <a:srgbClr val="7030A0"/>
                </a:solidFill>
              </a:rPr>
              <a:t> דִּינַר וְנִתֵּן לָהֶם לְאָכְלָה</a:t>
            </a:r>
            <a:r>
              <a:rPr lang="he-IL" sz="3600" b="1" dirty="0"/>
              <a:t>׃  </a:t>
            </a:r>
            <a:r>
              <a:rPr lang="he-IL" sz="3200" b="1" dirty="0">
                <a:solidFill>
                  <a:srgbClr val="C00000"/>
                </a:solidFill>
              </a:rPr>
              <a:t>מרקוס ו: </a:t>
            </a:r>
            <a:r>
              <a:rPr lang="he-IL" sz="2800" b="1" dirty="0">
                <a:solidFill>
                  <a:srgbClr val="C00000"/>
                </a:solidFill>
              </a:rPr>
              <a:t>37</a:t>
            </a:r>
          </a:p>
        </p:txBody>
      </p:sp>
    </p:spTree>
    <p:extLst>
      <p:ext uri="{BB962C8B-B14F-4D97-AF65-F5344CB8AC3E}">
        <p14:creationId xmlns:p14="http://schemas.microsoft.com/office/powerpoint/2010/main" val="95266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302840" y="4581128"/>
            <a:ext cx="8229600" cy="18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3600" b="1" dirty="0"/>
              <a:t> וַיֹּאמֶר </a:t>
            </a:r>
            <a:r>
              <a:rPr lang="he-IL" sz="3600" b="1" dirty="0" err="1"/>
              <a:t>אֶל־תַּלְמִידָיו</a:t>
            </a:r>
            <a:r>
              <a:rPr lang="he-IL" sz="3600" b="1" dirty="0"/>
              <a:t> </a:t>
            </a:r>
            <a:r>
              <a:rPr lang="he-IL" sz="3600" b="1" dirty="0">
                <a:solidFill>
                  <a:srgbClr val="C00000"/>
                </a:solidFill>
              </a:rPr>
              <a:t>הוֹשִׁיבוּ אֹתָם שׁוּרוֹת </a:t>
            </a:r>
            <a:r>
              <a:rPr lang="he-IL" sz="3600" b="1" dirty="0" err="1">
                <a:solidFill>
                  <a:srgbClr val="C00000"/>
                </a:solidFill>
              </a:rPr>
              <a:t>שׁוּרוֹת</a:t>
            </a:r>
            <a:r>
              <a:rPr lang="he-IL" sz="3600" b="1" dirty="0"/>
              <a:t> </a:t>
            </a:r>
            <a:r>
              <a:rPr lang="he-IL" sz="3600" b="1" dirty="0">
                <a:solidFill>
                  <a:srgbClr val="C00000"/>
                </a:solidFill>
              </a:rPr>
              <a:t>חֲמִשִּׁים בַּשּׁוּרָה</a:t>
            </a:r>
            <a:r>
              <a:rPr lang="he-IL" sz="3600" b="1" dirty="0"/>
              <a:t>׃  15 </a:t>
            </a:r>
            <a:r>
              <a:rPr lang="he-IL" sz="3600" b="1" dirty="0" err="1"/>
              <a:t>וַיַּעֲשֹוּ־כֵן</a:t>
            </a:r>
            <a:r>
              <a:rPr lang="he-IL" sz="3600" b="1" dirty="0"/>
              <a:t> וַיּוֹשִׁיבוּ </a:t>
            </a:r>
            <a:r>
              <a:rPr lang="he-IL" sz="3600" b="1" dirty="0" err="1"/>
              <a:t>אֶת־כֻּלָּם</a:t>
            </a:r>
            <a:r>
              <a:rPr lang="he-IL" sz="3600" b="1" dirty="0"/>
              <a:t>׃   </a:t>
            </a:r>
            <a:r>
              <a:rPr lang="he-IL" b="1" dirty="0">
                <a:solidFill>
                  <a:srgbClr val="C00000"/>
                </a:solidFill>
              </a:rPr>
              <a:t>לוקס ט: </a:t>
            </a:r>
            <a:r>
              <a:rPr lang="en-US" b="1" dirty="0">
                <a:solidFill>
                  <a:srgbClr val="C00000"/>
                </a:solidFill>
              </a:rPr>
              <a:t>14 - 15</a:t>
            </a:r>
            <a:endParaRPr lang="he-IL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7548" y="1268760"/>
            <a:ext cx="8250915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10 וַיֹּאמֶר יֵשׁוּעַ צַוּוּ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אֶת־הָעָם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לָשֶׁבֶת אָרְצָה 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וִירַק דֶּשֶׁא לָרֹב הָיָה בַּמָּקוֹם הַהוּא וַיֵּשְׁבוּ לָאָרֶץ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כַּחֲמֵשֶׁת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אַלְפֵי־אִיש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ׁ 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בְּמִסְפָּר׃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>
                <a:solidFill>
                  <a:srgbClr val="C00000"/>
                </a:solidFill>
              </a:rPr>
              <a:t>פסוק: 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5541" y="3164775"/>
            <a:ext cx="825091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srgbClr val="C00000"/>
                </a:solidFill>
              </a:rPr>
              <a:t> </a:t>
            </a:r>
            <a:r>
              <a:rPr lang="he-IL" sz="3200" b="1" dirty="0">
                <a:solidFill>
                  <a:srgbClr val="C00000"/>
                </a:solidFill>
              </a:rPr>
              <a:t>21</a:t>
            </a:r>
            <a:r>
              <a:rPr lang="he-IL" sz="3600" b="1" dirty="0">
                <a:solidFill>
                  <a:srgbClr val="C00000"/>
                </a:solidFill>
              </a:rPr>
              <a:t> </a:t>
            </a:r>
            <a:r>
              <a:rPr lang="he-IL" sz="3600" b="1" dirty="0" err="1"/>
              <a:t>וְהָאֹכְלִים</a:t>
            </a:r>
            <a:r>
              <a:rPr lang="he-IL" sz="3600" b="1" dirty="0"/>
              <a:t> הָיוּ </a:t>
            </a:r>
            <a:r>
              <a:rPr lang="he-IL" sz="3600" b="1" dirty="0">
                <a:solidFill>
                  <a:srgbClr val="C00000"/>
                </a:solidFill>
              </a:rPr>
              <a:t>כַּחֲמֵשֶׁת אַלְפֵי אִישׁ מִלְּבַד הַנָּשִׁים וְהַטָּף׃  </a:t>
            </a:r>
            <a:r>
              <a:rPr lang="he-IL" sz="3200" b="1" dirty="0">
                <a:solidFill>
                  <a:srgbClr val="C00000"/>
                </a:solidFill>
              </a:rPr>
              <a:t>מתי י"ד: </a:t>
            </a:r>
            <a:r>
              <a:rPr lang="he-IL" sz="2800" b="1" dirty="0">
                <a:solidFill>
                  <a:srgbClr val="C00000"/>
                </a:solidFill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61968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3445843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497548" y="1268760"/>
            <a:ext cx="8250915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11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וַיִּקַּח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יֵשׁוּעַ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אֶת־כִּכְּרוֹת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הַלֶּחֶם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וַיְבָרֶך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ְ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וַיִּתֵּן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לְתַלְמִידָיו וְהַתַּלְמִידִים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אֶל־הַמְסֻבִּים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וְכָכָה גַּם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מִן־הַדָּגִים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כְּאַוַּת נַפְשָׁם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׃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>
                <a:solidFill>
                  <a:srgbClr val="C00000"/>
                </a:solidFill>
              </a:rPr>
              <a:t>פסוק: 11</a:t>
            </a:r>
          </a:p>
        </p:txBody>
      </p:sp>
    </p:spTree>
    <p:extLst>
      <p:ext uri="{BB962C8B-B14F-4D97-AF65-F5344CB8AC3E}">
        <p14:creationId xmlns:p14="http://schemas.microsoft.com/office/powerpoint/2010/main" val="3314000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3445843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497548" y="1268760"/>
            <a:ext cx="8250915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 12וַיְהִי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כַּאֲשֶׁר שָׂבְעוּ 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וַיֹּאמֶר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אֶל־תַּלְמִידָיו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</a:t>
            </a:r>
            <a:r>
              <a:rPr lang="he-IL" sz="3600" b="1" dirty="0">
                <a:solidFill>
                  <a:srgbClr val="7030A0"/>
                </a:solidFill>
                <a:ea typeface="Calibri"/>
              </a:rPr>
              <a:t>אִסְפוּ </a:t>
            </a:r>
            <a:r>
              <a:rPr lang="he-IL" sz="3600" b="1" dirty="0" err="1">
                <a:solidFill>
                  <a:srgbClr val="7030A0"/>
                </a:solidFill>
                <a:ea typeface="Calibri"/>
              </a:rPr>
              <a:t>אֶת־פְּתוֹתֵי</a:t>
            </a:r>
            <a:r>
              <a:rPr lang="he-IL" sz="3600" b="1" dirty="0">
                <a:solidFill>
                  <a:srgbClr val="7030A0"/>
                </a:solidFill>
                <a:ea typeface="Calibri"/>
              </a:rPr>
              <a:t> לֶחֶם הַנּוֹתָרִים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לְמַעַן לֹא יֹאבַד מְאוּמָה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׃ 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>
                <a:solidFill>
                  <a:srgbClr val="C00000"/>
                </a:solidFill>
              </a:rPr>
              <a:t>פסוק: 12</a:t>
            </a:r>
          </a:p>
        </p:txBody>
      </p:sp>
    </p:spTree>
    <p:extLst>
      <p:ext uri="{BB962C8B-B14F-4D97-AF65-F5344CB8AC3E}">
        <p14:creationId xmlns:p14="http://schemas.microsoft.com/office/powerpoint/2010/main" val="3314000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3445843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268760"/>
            <a:ext cx="8496943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13 וַיַּאַסְפוּ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וַיְמַלְאוּ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שְׁנֵים־עָשָׂר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סַלִּים בִּפְתוֹתֵי 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חֲמֵשׁ כִּכְּרוֹת לֶחֶם הַשְּׂעוֹרִים הַנּוֹתָרִים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לְאֹכְלֵיהֶם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׃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>
                <a:solidFill>
                  <a:srgbClr val="C00000"/>
                </a:solidFill>
              </a:rPr>
              <a:t>פסוק: 13</a:t>
            </a:r>
          </a:p>
        </p:txBody>
      </p:sp>
    </p:spTree>
    <p:extLst>
      <p:ext uri="{BB962C8B-B14F-4D97-AF65-F5344CB8AC3E}">
        <p14:creationId xmlns:p14="http://schemas.microsoft.com/office/powerpoint/2010/main" val="1144237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3445843"/>
          </a:xfrm>
        </p:spPr>
        <p:txBody>
          <a:bodyPr/>
          <a:lstStyle/>
          <a:p>
            <a:r>
              <a:rPr lang="he-IL" b="1" dirty="0">
                <a:solidFill>
                  <a:srgbClr val="C00000"/>
                </a:solidFill>
                <a:latin typeface="Hadasim CLM"/>
              </a:rPr>
              <a:t>דברי אליהו לאשה האלמנה </a:t>
            </a:r>
            <a:r>
              <a:rPr lang="he-IL" b="1" dirty="0" err="1">
                <a:solidFill>
                  <a:srgbClr val="C00000"/>
                </a:solidFill>
                <a:latin typeface="Hadasim CLM"/>
              </a:rPr>
              <a:t>בצרפתה</a:t>
            </a:r>
            <a:r>
              <a:rPr lang="he-IL" b="1" dirty="0">
                <a:solidFill>
                  <a:srgbClr val="C00000"/>
                </a:solidFill>
                <a:latin typeface="Hadasim CLM"/>
              </a:rPr>
              <a:t> בצידון</a:t>
            </a:r>
          </a:p>
          <a:p>
            <a:r>
              <a:rPr lang="he-IL" b="1" dirty="0">
                <a:solidFill>
                  <a:srgbClr val="7030A0"/>
                </a:solidFill>
                <a:latin typeface="Hadasim CLM"/>
              </a:rPr>
              <a:t>כִּי כֹה אָמַר יְהוָה </a:t>
            </a:r>
            <a:r>
              <a:rPr lang="he-IL" b="1" dirty="0" err="1">
                <a:solidFill>
                  <a:srgbClr val="7030A0"/>
                </a:solidFill>
                <a:latin typeface="Hadasim CLM"/>
              </a:rPr>
              <a:t>אֱלֹהֵי</a:t>
            </a:r>
            <a:r>
              <a:rPr lang="he-IL" b="1" dirty="0">
                <a:solidFill>
                  <a:srgbClr val="7030A0"/>
                </a:solidFill>
                <a:latin typeface="Hadasim CLM"/>
              </a:rPr>
              <a:t> יִשְׂרָאֵל, כַּד הַקֶּמַח לֹא תִכְלָה, וְצַפַּחַת הַשֶּׁמֶן לֹא תֶחְסָר עַד יוֹם תֵּת   יְהוָה גֶּשֶׁם עַל־פְּנֵי הָאֲדָמָה׃ </a:t>
            </a:r>
            <a:endParaRPr lang="he-IL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7548" y="1268760"/>
            <a:ext cx="8250915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14 וַיְהִי כִּרְאוֹת הָאֲנָשִׁים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אֶת־הָאוֹת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הַזֶּה אֲשֶׁר עָשָׂה יֵשׁוּעַ וַיֹּאמְרוּ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הִנֵּה־זֶה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הוּא בֶאֱמֶת הַנָּבִיא הַבָּא לָעוֹלָם׃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>
                <a:solidFill>
                  <a:srgbClr val="C00000"/>
                </a:solidFill>
              </a:rPr>
              <a:t>פסוק: 14</a:t>
            </a:r>
          </a:p>
        </p:txBody>
      </p:sp>
    </p:spTree>
    <p:extLst>
      <p:ext uri="{BB962C8B-B14F-4D97-AF65-F5344CB8AC3E}">
        <p14:creationId xmlns:p14="http://schemas.microsoft.com/office/powerpoint/2010/main" val="331400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u="sng" dirty="0">
                <a:solidFill>
                  <a:srgbClr val="C00000"/>
                </a:solidFill>
                <a:cs typeface="+mn-cs"/>
              </a:rPr>
              <a:t>לקחים רוחניים שעלינו להפיק </a:t>
            </a:r>
            <a:r>
              <a:rPr lang="he-IL" b="1" u="sng" dirty="0" err="1">
                <a:solidFill>
                  <a:srgbClr val="C00000"/>
                </a:solidFill>
                <a:cs typeface="+mn-cs"/>
              </a:rPr>
              <a:t>מהארוע</a:t>
            </a:r>
            <a:r>
              <a:rPr lang="he-IL" b="1" u="sng" dirty="0">
                <a:solidFill>
                  <a:srgbClr val="C00000"/>
                </a:solidFill>
                <a:cs typeface="+mn-cs"/>
              </a:rPr>
              <a:t>?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Autofit/>
          </a:bodyPr>
          <a:lstStyle/>
          <a:p>
            <a:r>
              <a:rPr lang="he-IL" sz="3600" b="1" dirty="0">
                <a:solidFill>
                  <a:srgbClr val="C00000"/>
                </a:solidFill>
              </a:rPr>
              <a:t>האם אנחנו כמאמינים מקפידים לנוח ולא להתעייף יתר על עמידה ?</a:t>
            </a:r>
            <a:endParaRPr lang="he-IL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3212975"/>
            <a:ext cx="842493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srgbClr val="C00000"/>
                </a:solidFill>
              </a:rPr>
              <a:t>האם תמיד אנו רגישים לצרכים של הסובבים אותנו ומפנים זמן ואנרגיה עבורם?</a:t>
            </a:r>
          </a:p>
        </p:txBody>
      </p:sp>
    </p:spTree>
    <p:extLst>
      <p:ext uri="{BB962C8B-B14F-4D97-AF65-F5344CB8AC3E}">
        <p14:creationId xmlns:p14="http://schemas.microsoft.com/office/powerpoint/2010/main" val="424948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964704"/>
          </a:xfrm>
        </p:spPr>
        <p:txBody>
          <a:bodyPr>
            <a:noAutofit/>
          </a:bodyPr>
          <a:lstStyle/>
          <a:p>
            <a:r>
              <a:rPr lang="he-IL" sz="3600" b="1" dirty="0">
                <a:solidFill>
                  <a:srgbClr val="C00000"/>
                </a:solidFill>
              </a:rPr>
              <a:t>האם אנחנו כמאמינים חושבים ועושים את כל מעשינו </a:t>
            </a:r>
            <a:r>
              <a:rPr lang="he-IL" sz="4000" b="1" dirty="0">
                <a:solidFill>
                  <a:srgbClr val="7030A0"/>
                </a:solidFill>
              </a:rPr>
              <a:t>רק </a:t>
            </a:r>
            <a:r>
              <a:rPr lang="he-IL" sz="3600" b="1" dirty="0">
                <a:solidFill>
                  <a:srgbClr val="C00000"/>
                </a:solidFill>
              </a:rPr>
              <a:t>בדרך ההיגיון ולא פועלים באמונה כאשר נדרש מאתנו ?</a:t>
            </a:r>
            <a:endParaRPr lang="he-IL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212975"/>
            <a:ext cx="792088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srgbClr val="C00000"/>
                </a:solidFill>
              </a:rPr>
              <a:t>האם אנחנו כמאמינים מקפידים לברך על המזון ונמנעים מלזרוק אותו?</a:t>
            </a:r>
          </a:p>
        </p:txBody>
      </p:sp>
    </p:spTree>
    <p:extLst>
      <p:ext uri="{BB962C8B-B14F-4D97-AF65-F5344CB8AC3E}">
        <p14:creationId xmlns:p14="http://schemas.microsoft.com/office/powerpoint/2010/main" val="97718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76664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sz="3600" b="1" dirty="0">
                <a:ea typeface="Calibri"/>
              </a:rPr>
              <a:t>6 וְאַךְ לְמַעַן נַסּוֹת אֹתוֹ </a:t>
            </a:r>
            <a:r>
              <a:rPr lang="he-IL" sz="3600" b="1" dirty="0" err="1">
                <a:ea typeface="Calibri"/>
              </a:rPr>
              <a:t>דִּבֶּר־זֹאת</a:t>
            </a:r>
            <a:r>
              <a:rPr lang="he-IL" sz="3600" b="1" dirty="0">
                <a:ea typeface="Calibri"/>
              </a:rPr>
              <a:t> כִּי הוּא יָדַע </a:t>
            </a:r>
            <a:r>
              <a:rPr lang="he-IL" sz="3600" b="1" dirty="0" err="1">
                <a:ea typeface="Calibri"/>
              </a:rPr>
              <a:t>אֶת־אֲשֶׁר</a:t>
            </a:r>
            <a:r>
              <a:rPr lang="he-IL" sz="3600" b="1" dirty="0">
                <a:ea typeface="Calibri"/>
              </a:rPr>
              <a:t> יַעֲשֶׂה׃  7 וַיַּעַן אֹתוֹ </a:t>
            </a:r>
            <a:r>
              <a:rPr lang="he-IL" sz="3600" b="1" dirty="0" err="1">
                <a:ea typeface="Calibri"/>
              </a:rPr>
              <a:t>פִילִפּוֹס</a:t>
            </a:r>
            <a:r>
              <a:rPr lang="he-IL" sz="3600" b="1" dirty="0">
                <a:ea typeface="Calibri"/>
              </a:rPr>
              <a:t> לֶחֶם מָאתַיִם דִּינָר לֹא יִמְצָא לָהֶם לָקַחַת לוֹ אִישׁ אִישׁ מְעָט׃  8 וַיֹּאמֶר אֵלָיו אֶחָד מִתַּלְמִידָיו אַנְדְּרַי אֲחִי שִׁמְעוֹן </a:t>
            </a:r>
            <a:r>
              <a:rPr lang="he-IL" sz="3600" b="1" dirty="0" err="1">
                <a:ea typeface="Calibri"/>
              </a:rPr>
              <a:t>פֶּטְרוֹס</a:t>
            </a:r>
            <a:r>
              <a:rPr lang="he-IL" sz="3600" b="1" dirty="0">
                <a:ea typeface="Calibri"/>
              </a:rPr>
              <a:t>׃ 9 יֶשׁ־פֹּה נַעַר </a:t>
            </a:r>
            <a:r>
              <a:rPr lang="he-IL" sz="3600" b="1" dirty="0" err="1">
                <a:ea typeface="Calibri"/>
              </a:rPr>
              <a:t>אֲשֶׁר־לו</a:t>
            </a:r>
            <a:r>
              <a:rPr lang="he-IL" sz="3600" b="1" dirty="0">
                <a:ea typeface="Calibri"/>
              </a:rPr>
              <a:t>ֹ חָמֵשׁ </a:t>
            </a:r>
            <a:r>
              <a:rPr lang="he-IL" sz="3600" b="1" dirty="0" err="1">
                <a:ea typeface="Calibri"/>
              </a:rPr>
              <a:t>כִּכְּרוֹת־לֶחֶם</a:t>
            </a:r>
            <a:r>
              <a:rPr lang="he-IL" sz="3600" b="1" dirty="0">
                <a:ea typeface="Calibri"/>
              </a:rPr>
              <a:t> שְׂעֹרִים וּשְׁנֵי דָגִים </a:t>
            </a:r>
            <a:r>
              <a:rPr lang="he-IL" sz="3600" b="1" dirty="0" err="1">
                <a:ea typeface="Calibri"/>
              </a:rPr>
              <a:t>אַךְ־אֵלֶּה</a:t>
            </a:r>
            <a:r>
              <a:rPr lang="he-IL" sz="3600" b="1" dirty="0">
                <a:ea typeface="Calibri"/>
              </a:rPr>
              <a:t> מָה הֵמָּה </a:t>
            </a:r>
            <a:r>
              <a:rPr lang="he-IL" sz="3600" b="1" dirty="0" err="1">
                <a:ea typeface="Calibri"/>
              </a:rPr>
              <a:t>לְעַם־רַב</a:t>
            </a:r>
            <a:r>
              <a:rPr lang="he-IL" sz="3600" b="1" dirty="0">
                <a:ea typeface="Calibri"/>
              </a:rPr>
              <a:t> כָּזֶה׃ 10 וַיֹּאמֶר יֵשׁוּעַ צַוּוּ </a:t>
            </a:r>
            <a:r>
              <a:rPr lang="he-IL" sz="3600" b="1" dirty="0" err="1">
                <a:ea typeface="Calibri"/>
              </a:rPr>
              <a:t>אֶת־הָעָם</a:t>
            </a:r>
            <a:r>
              <a:rPr lang="he-IL" sz="3600" b="1" dirty="0">
                <a:ea typeface="Calibri"/>
              </a:rPr>
              <a:t> לָשֶׁבֶת אָרְצָה וִירַק דֶּשֶׁא לָרֹב הָיָה בַּמָּקוֹם הַהוּא וַיֵּשְׁבוּ לָאָרֶץ כַּחֲמֵשֶׁת </a:t>
            </a:r>
            <a:r>
              <a:rPr lang="he-IL" sz="3600" b="1" dirty="0" err="1">
                <a:ea typeface="Calibri"/>
              </a:rPr>
              <a:t>אַלְפֵי־אִיש</a:t>
            </a:r>
            <a:r>
              <a:rPr lang="he-IL" sz="3600" b="1" dirty="0">
                <a:ea typeface="Calibri"/>
              </a:rPr>
              <a:t>ׁ בְּמִסְפָּר׃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בשורת יוחנן ו: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 </a:t>
            </a:r>
            <a:r>
              <a:rPr lang="en-US" sz="3600" b="1" dirty="0">
                <a:solidFill>
                  <a:srgbClr val="C00000"/>
                </a:solidFill>
                <a:ea typeface="Calibri"/>
              </a:rPr>
              <a:t>6 - 10</a:t>
            </a:r>
            <a:endParaRPr lang="he-IL" sz="3600" b="1" dirty="0">
              <a:solidFill>
                <a:srgbClr val="C00000"/>
              </a:solidFill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204531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sz="3600" b="1" dirty="0">
                <a:ea typeface="Calibri"/>
              </a:rPr>
              <a:t>11 </a:t>
            </a:r>
            <a:r>
              <a:rPr lang="he-IL" sz="3600" b="1" dirty="0" err="1">
                <a:ea typeface="Calibri"/>
              </a:rPr>
              <a:t>וַיִּקַּח</a:t>
            </a:r>
            <a:r>
              <a:rPr lang="he-IL" sz="3600" b="1" dirty="0">
                <a:ea typeface="Calibri"/>
              </a:rPr>
              <a:t> יֵשׁוּעַ </a:t>
            </a:r>
            <a:r>
              <a:rPr lang="he-IL" sz="3600" b="1" dirty="0" err="1">
                <a:ea typeface="Calibri"/>
              </a:rPr>
              <a:t>אֶת־כִּכְּרוֹת</a:t>
            </a:r>
            <a:r>
              <a:rPr lang="he-IL" sz="3600" b="1" dirty="0">
                <a:ea typeface="Calibri"/>
              </a:rPr>
              <a:t> הַלֶּחֶם וַיְבָרֶךְ </a:t>
            </a:r>
            <a:r>
              <a:rPr lang="he-IL" sz="3600" b="1" dirty="0" err="1">
                <a:ea typeface="Calibri"/>
              </a:rPr>
              <a:t>וַיִּתֵּן</a:t>
            </a:r>
            <a:r>
              <a:rPr lang="he-IL" sz="3600" b="1" dirty="0">
                <a:ea typeface="Calibri"/>
              </a:rPr>
              <a:t> לְתַלְמִידָיו וְהַתַּלְמִידִים </a:t>
            </a:r>
            <a:r>
              <a:rPr lang="he-IL" sz="3600" b="1" dirty="0" err="1">
                <a:ea typeface="Calibri"/>
              </a:rPr>
              <a:t>אֶל־הַמְסֻבִּים</a:t>
            </a:r>
            <a:r>
              <a:rPr lang="he-IL" sz="3600" b="1" dirty="0">
                <a:ea typeface="Calibri"/>
              </a:rPr>
              <a:t> וְכָכָה גַּם </a:t>
            </a:r>
            <a:r>
              <a:rPr lang="he-IL" sz="3600" b="1" dirty="0" err="1">
                <a:ea typeface="Calibri"/>
              </a:rPr>
              <a:t>מִן־הַדָּגִים</a:t>
            </a:r>
            <a:r>
              <a:rPr lang="he-IL" sz="3600" b="1" dirty="0">
                <a:ea typeface="Calibri"/>
              </a:rPr>
              <a:t> כְּאַוַּת נַפְשָׁם׃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12 וַיְהִי כַּאֲשֶׁר שָׂבְעוּ וַיֹּאמֶר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אֶל־תַּלְמִידָיו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אִסְפוּ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אֶת־פְּתוֹתֵי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לֶחֶם הַנּוֹתָרִים לְמַעַן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לֹא־יֹאבַד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מְאוּמָה׃  13 וַיַּאַסְפוּ וַיְמַלְאוּ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שְׁנֵים־עָשָׂר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סַלִּים בִּפְתוֹתֵי חֲמֵשׁ כִּכְּרוֹת לֶחֶם הַשְּׂעוֹרִים הַנּוֹתָרִים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לְאֹכְלֵיהֶם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׃  14 וַיְהִי כִּרְאוֹת הָאֲנָשִׁים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אֶת־הָאוֹת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הַזֶּה אֲשֶׁר עָשָׂה יֵשׁוּעַ וַיֹּאמְרוּ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הִנֵּה־זֶה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הוּא בֶאֱמֶת הַנָּבִיא הַבָּא לָעוֹלָם׃</a:t>
            </a:r>
            <a:r>
              <a:rPr lang="he-IL" sz="3600" b="1" dirty="0">
                <a:ea typeface="Calibri"/>
              </a:rPr>
              <a:t>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בשורת יוחנן ו:</a:t>
            </a:r>
            <a:r>
              <a:rPr lang="he-IL" sz="3600" b="1" dirty="0">
                <a:ea typeface="Calibri"/>
              </a:rPr>
              <a:t>  </a:t>
            </a:r>
            <a:r>
              <a:rPr lang="en-US" sz="3600" b="1" dirty="0">
                <a:solidFill>
                  <a:srgbClr val="C00000"/>
                </a:solidFill>
                <a:ea typeface="Calibri"/>
              </a:rPr>
              <a:t>11 - 14</a:t>
            </a:r>
            <a:endParaRPr lang="he-IL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029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3445843"/>
          </a:xfrm>
        </p:spPr>
        <p:txBody>
          <a:bodyPr/>
          <a:lstStyle/>
          <a:p>
            <a:pPr marL="0" indent="0">
              <a:buNone/>
            </a:pPr>
            <a:r>
              <a:rPr lang="he-IL" b="1" dirty="0"/>
              <a:t>30 </a:t>
            </a:r>
            <a:r>
              <a:rPr lang="he-IL" b="1" dirty="0" err="1"/>
              <a:t>וַיִּקָּהֲלו</a:t>
            </a:r>
            <a:r>
              <a:rPr lang="he-IL" b="1" dirty="0"/>
              <a:t>ּ הַשְּׁלִיחִים </a:t>
            </a:r>
            <a:r>
              <a:rPr lang="he-IL" b="1" dirty="0" err="1"/>
              <a:t>אֶל־יֵשׁוּע</a:t>
            </a:r>
            <a:r>
              <a:rPr lang="he-IL" b="1" dirty="0"/>
              <a:t>ַ </a:t>
            </a:r>
            <a:r>
              <a:rPr lang="he-IL" b="1" dirty="0">
                <a:solidFill>
                  <a:srgbClr val="C00000"/>
                </a:solidFill>
              </a:rPr>
              <a:t>וַיַּגִּידוּ לוֹ אֶת כָּל אֲשֶׁר עָשֹוּ וְאֵת אֲשֶׁר לִמֵּדוּ׃ </a:t>
            </a:r>
            <a:r>
              <a:rPr lang="he-IL" b="1" dirty="0"/>
              <a:t> 31 וַיֹּאמֶר אֲלֵיהֶם </a:t>
            </a:r>
            <a:r>
              <a:rPr lang="he-IL" b="1" dirty="0">
                <a:solidFill>
                  <a:srgbClr val="C00000"/>
                </a:solidFill>
              </a:rPr>
              <a:t>בֹּאוּ אַתֶּם לְבָדָד </a:t>
            </a:r>
            <a:r>
              <a:rPr lang="he-IL" b="1" dirty="0" err="1">
                <a:solidFill>
                  <a:srgbClr val="C00000"/>
                </a:solidFill>
              </a:rPr>
              <a:t>אֶל־מְקוֹם</a:t>
            </a:r>
            <a:r>
              <a:rPr lang="he-IL" b="1" dirty="0">
                <a:solidFill>
                  <a:srgbClr val="C00000"/>
                </a:solidFill>
              </a:rPr>
              <a:t> חָרְבָּה וְנוּחוּ מְעַט </a:t>
            </a:r>
            <a:r>
              <a:rPr lang="he-IL" b="1" dirty="0"/>
              <a:t>כִּי רַבִּים הָיוּ הַבָּאִים </a:t>
            </a:r>
            <a:r>
              <a:rPr lang="he-IL" b="1" dirty="0" err="1"/>
              <a:t>וְהַיֹּצְאִים</a:t>
            </a:r>
            <a:r>
              <a:rPr lang="he-IL" b="1" dirty="0"/>
              <a:t> </a:t>
            </a:r>
            <a:r>
              <a:rPr lang="he-IL" b="1" dirty="0" err="1"/>
              <a:t>עַד־לְאֵין־עֵת</a:t>
            </a:r>
            <a:r>
              <a:rPr lang="he-IL" b="1" dirty="0"/>
              <a:t> לָהֶם לֶאֱכוֹל׃  32 </a:t>
            </a:r>
            <a:r>
              <a:rPr lang="he-IL" b="1" dirty="0">
                <a:solidFill>
                  <a:srgbClr val="C00000"/>
                </a:solidFill>
              </a:rPr>
              <a:t>וַיֵּלְכוּ מִשָּׁם </a:t>
            </a:r>
            <a:r>
              <a:rPr lang="he-IL" b="1" dirty="0" err="1">
                <a:solidFill>
                  <a:srgbClr val="C00000"/>
                </a:solidFill>
              </a:rPr>
              <a:t>בָּאֳנִיָּה</a:t>
            </a:r>
            <a:r>
              <a:rPr lang="he-IL" b="1" dirty="0">
                <a:solidFill>
                  <a:srgbClr val="C00000"/>
                </a:solidFill>
              </a:rPr>
              <a:t> </a:t>
            </a:r>
            <a:r>
              <a:rPr lang="he-IL" b="1" dirty="0" err="1"/>
              <a:t>אֶל־מְקוֹם</a:t>
            </a:r>
            <a:r>
              <a:rPr lang="he-IL" b="1" dirty="0"/>
              <a:t> חָרְבָּה לְבָדָד:        </a:t>
            </a:r>
            <a:r>
              <a:rPr lang="he-IL" sz="2800" b="1" dirty="0">
                <a:solidFill>
                  <a:srgbClr val="C00000"/>
                </a:solidFill>
              </a:rPr>
              <a:t>מרקוס ו:</a:t>
            </a:r>
            <a:r>
              <a:rPr lang="he-IL" sz="2400" b="1" dirty="0">
                <a:solidFill>
                  <a:srgbClr val="C00000"/>
                </a:solidFill>
              </a:rPr>
              <a:t> 32 - 30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549" y="1268760"/>
            <a:ext cx="8064896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1 וַיְהִי אַחֲרֵי־כֵן וַיֵּצֵא יֵשׁוּעַ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אֶל־עֵבֶר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יַם הַגָּלִיל אֲשֶׁר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לְטִיבַרְיָה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׃  2 וַיֵּלְכוּ אַחֲרָיו הֲמוֹן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עַם־רָב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כִּי רָאוּ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אוֹתֹתָיו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אֲשֶׁר עָשָׂה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עִם־הַחוֹלִים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׃ 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>
                <a:solidFill>
                  <a:srgbClr val="C00000"/>
                </a:solidFill>
              </a:rPr>
              <a:t>פסוקים: 1 ו -2</a:t>
            </a:r>
          </a:p>
        </p:txBody>
      </p:sp>
    </p:spTree>
    <p:extLst>
      <p:ext uri="{BB962C8B-B14F-4D97-AF65-F5344CB8AC3E}">
        <p14:creationId xmlns:p14="http://schemas.microsoft.com/office/powerpoint/2010/main" val="301441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67544" y="2060849"/>
            <a:ext cx="8229600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b="1" dirty="0"/>
              <a:t>12</a:t>
            </a:r>
            <a:r>
              <a:rPr lang="he-IL" sz="3600" b="1" dirty="0"/>
              <a:t> </a:t>
            </a:r>
            <a:r>
              <a:rPr lang="he-IL" sz="3600" b="1" dirty="0" err="1"/>
              <a:t>וַיִּגְּשׁו</a:t>
            </a:r>
            <a:r>
              <a:rPr lang="he-IL" sz="3600" b="1" dirty="0"/>
              <a:t>ּ תַּלְמִידָיו (</a:t>
            </a:r>
            <a:r>
              <a:rPr lang="he-IL" sz="3600" b="1" dirty="0">
                <a:solidFill>
                  <a:srgbClr val="00642D"/>
                </a:solidFill>
              </a:rPr>
              <a:t>של יוחנן המטביל</a:t>
            </a:r>
            <a:r>
              <a:rPr lang="he-IL" sz="3600" b="1" dirty="0"/>
              <a:t>) </a:t>
            </a:r>
            <a:r>
              <a:rPr lang="he-IL" sz="3600" b="1" dirty="0" err="1"/>
              <a:t>וַיִּשְׂאו</a:t>
            </a:r>
            <a:r>
              <a:rPr lang="he-IL" sz="3600" b="1" dirty="0"/>
              <a:t>ּ </a:t>
            </a:r>
            <a:r>
              <a:rPr lang="he-IL" sz="3600" b="1" dirty="0" err="1"/>
              <a:t>אֶת־גְּוִיָּתו</a:t>
            </a:r>
            <a:r>
              <a:rPr lang="he-IL" sz="3600" b="1" dirty="0"/>
              <a:t>ֹ וַיִּקְבְּרוּהָ </a:t>
            </a:r>
            <a:r>
              <a:rPr lang="he-IL" sz="3600" b="1" dirty="0">
                <a:solidFill>
                  <a:srgbClr val="C00000"/>
                </a:solidFill>
              </a:rPr>
              <a:t>וַיֵּלְכוּ וַיַּגִּידוּ לְיֵשׁוּעַ</a:t>
            </a:r>
            <a:r>
              <a:rPr lang="he-IL" sz="3600" b="1" dirty="0"/>
              <a:t>׃  </a:t>
            </a:r>
            <a:r>
              <a:rPr lang="he-IL" b="1" dirty="0"/>
              <a:t>13</a:t>
            </a:r>
            <a:r>
              <a:rPr lang="he-IL" sz="3600" b="1" dirty="0"/>
              <a:t> וַיְהִי </a:t>
            </a:r>
            <a:r>
              <a:rPr lang="he-IL" sz="3600" b="1" dirty="0" err="1"/>
              <a:t>כְּשָׁמְעו</a:t>
            </a:r>
            <a:r>
              <a:rPr lang="he-IL" sz="3600" b="1" dirty="0"/>
              <a:t>ֹ אֶת זֹאת וַיָּסַר מִשָּׁם </a:t>
            </a:r>
            <a:r>
              <a:rPr lang="he-IL" sz="3600" b="1" dirty="0" err="1"/>
              <a:t>בָּאֳנִיָּה</a:t>
            </a:r>
            <a:r>
              <a:rPr lang="he-IL" sz="3600" b="1" dirty="0"/>
              <a:t> אֶל מְקוֹם חָרְבָּה לְבָדָד:  </a:t>
            </a:r>
            <a:r>
              <a:rPr lang="he-IL" b="1" dirty="0">
                <a:solidFill>
                  <a:srgbClr val="C00000"/>
                </a:solidFill>
              </a:rPr>
              <a:t>מתי י"ד: </a:t>
            </a:r>
            <a:r>
              <a:rPr lang="he-IL" sz="2800" b="1" dirty="0">
                <a:solidFill>
                  <a:srgbClr val="C00000"/>
                </a:solidFill>
              </a:rPr>
              <a:t>13</a:t>
            </a:r>
            <a:r>
              <a:rPr lang="he-IL" b="1" dirty="0">
                <a:solidFill>
                  <a:srgbClr val="C00000"/>
                </a:solidFill>
              </a:rPr>
              <a:t> - </a:t>
            </a:r>
            <a:r>
              <a:rPr lang="he-IL" sz="2800" b="1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548" y="1268760"/>
            <a:ext cx="825091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 וַיַּעַל יֵשׁוּעַ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עַל־הָהָר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וַיֵּשֶׁב־שָׁם הוּא וְתַלְמִידָיו׃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816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>
                <a:solidFill>
                  <a:srgbClr val="C00000"/>
                </a:solidFill>
              </a:rPr>
              <a:t>פסוק: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4797152"/>
            <a:ext cx="756084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50 וְעָלַי טְבִילָה </a:t>
            </a:r>
            <a:r>
              <a:rPr lang="he-IL" sz="3600" b="1" dirty="0" err="1"/>
              <a:t>לְהִטָּבֵל</a:t>
            </a:r>
            <a:r>
              <a:rPr lang="he-IL" sz="3600" b="1" dirty="0"/>
              <a:t> וּמַה־יֵּצַר לִי עַד </a:t>
            </a:r>
            <a:r>
              <a:rPr lang="he-IL" sz="3600" b="1" dirty="0" err="1"/>
              <a:t>כִּי־תִשְׁלָם</a:t>
            </a:r>
            <a:r>
              <a:rPr lang="he-IL" sz="3600" b="1" dirty="0"/>
              <a:t>׃ </a:t>
            </a:r>
            <a:r>
              <a:rPr lang="he-IL" sz="3200" b="1" dirty="0">
                <a:solidFill>
                  <a:srgbClr val="C00000"/>
                </a:solidFill>
              </a:rPr>
              <a:t>לוקס י"ב: </a:t>
            </a:r>
            <a:r>
              <a:rPr lang="he-IL" sz="2800" b="1" dirty="0">
                <a:solidFill>
                  <a:srgbClr val="C00000"/>
                </a:solidFill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1488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590872" y="2348880"/>
            <a:ext cx="8229600" cy="1296144"/>
          </a:xfrm>
        </p:spPr>
        <p:txBody>
          <a:bodyPr>
            <a:normAutofit/>
          </a:bodyPr>
          <a:lstStyle/>
          <a:p>
            <a:r>
              <a:rPr lang="he-IL" sz="3600" b="1" dirty="0"/>
              <a:t> </a:t>
            </a:r>
            <a:r>
              <a:rPr lang="he-IL" b="1" dirty="0"/>
              <a:t>13</a:t>
            </a:r>
            <a:r>
              <a:rPr lang="he-IL" sz="3600" b="1" dirty="0"/>
              <a:t> וַיִּקְרְבוּ יְמֵי </a:t>
            </a:r>
            <a:r>
              <a:rPr lang="he-IL" sz="3600" b="1" dirty="0" err="1"/>
              <a:t>חַג־הַפֶּסַח</a:t>
            </a:r>
            <a:r>
              <a:rPr lang="he-IL" sz="3600" b="1" dirty="0"/>
              <a:t> אֲשֶׁר לַיְּהוּדִים וַיַּעַל יֵשׁוּעַ יְרוּשָׁלָיִם׃    </a:t>
            </a:r>
            <a:r>
              <a:rPr lang="he-IL" b="1" dirty="0">
                <a:solidFill>
                  <a:srgbClr val="C00000"/>
                </a:solidFill>
              </a:rPr>
              <a:t>ב. יוחנן ב: </a:t>
            </a:r>
            <a:r>
              <a:rPr lang="he-IL" sz="2800" b="1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548" y="1268760"/>
            <a:ext cx="825091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4 וִימֵי הַפֶּסַח חַג הַיְּהוּדִים קָרְבוּ לָבוֹא: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>
                <a:solidFill>
                  <a:srgbClr val="C00000"/>
                </a:solidFill>
              </a:rPr>
              <a:t>פסוק: 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3933056"/>
            <a:ext cx="727280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srgbClr val="C00000"/>
                </a:solidFill>
              </a:rPr>
              <a:t>ניתן להעריך שישוע נמצא עם תלמידיו כשנתיים מהזמן שהוא בחר בהם !!!</a:t>
            </a:r>
          </a:p>
        </p:txBody>
      </p:sp>
    </p:spTree>
    <p:extLst>
      <p:ext uri="{BB962C8B-B14F-4D97-AF65-F5344CB8AC3E}">
        <p14:creationId xmlns:p14="http://schemas.microsoft.com/office/powerpoint/2010/main" val="100497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3445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3600" b="1" dirty="0"/>
              <a:t> 33 </a:t>
            </a:r>
            <a:r>
              <a:rPr lang="he-IL" sz="3600" b="1" dirty="0">
                <a:solidFill>
                  <a:srgbClr val="C00000"/>
                </a:solidFill>
              </a:rPr>
              <a:t>וְהֶהָמוֹן רָאָה אוֹתָם יֹצְאִים וַיַּכִּירֻהוּ רַבִּים וַיָּרוּצוּ שָׁמָּה בְּרַגְלֵיהֶם מִכָּל הֶעָרִים וַיַּעַבְרוּ אוֹתָם וַיֵּאָסְפוּ אֵלָיו</a:t>
            </a:r>
            <a:r>
              <a:rPr lang="he-IL" sz="3600" b="1" dirty="0"/>
              <a:t>׃  34 וַיֵּצֵא יֵשׁוּעַ וַיַּרְא הֲמוֹן עַם רָב </a:t>
            </a:r>
            <a:r>
              <a:rPr lang="he-IL" sz="3600" b="1" dirty="0">
                <a:solidFill>
                  <a:srgbClr val="C00000"/>
                </a:solidFill>
              </a:rPr>
              <a:t>וַיֶּהֱמוּ מֵעָיו עֲלֵיהֶם </a:t>
            </a:r>
            <a:r>
              <a:rPr lang="he-IL" sz="3600" b="1" dirty="0"/>
              <a:t>כִּי הָיוּ כַּצֹּאן אֲשֶׁר </a:t>
            </a:r>
            <a:r>
              <a:rPr lang="he-IL" sz="3600" b="1" dirty="0" err="1"/>
              <a:t>אֵין־לָהֶם</a:t>
            </a:r>
            <a:r>
              <a:rPr lang="he-IL" sz="3600" b="1" dirty="0"/>
              <a:t> רֹעֶה </a:t>
            </a:r>
            <a:r>
              <a:rPr lang="he-IL" sz="3600" b="1" dirty="0">
                <a:solidFill>
                  <a:srgbClr val="C00000"/>
                </a:solidFill>
              </a:rPr>
              <a:t>וַיָּחֶל לְלַמֵּד אוֹתָם דְּבָרִים הַרְבֵּה</a:t>
            </a:r>
            <a:r>
              <a:rPr lang="he-IL" sz="3600" b="1" dirty="0"/>
              <a:t>׃       </a:t>
            </a:r>
            <a:r>
              <a:rPr lang="he-IL" b="1" dirty="0">
                <a:solidFill>
                  <a:srgbClr val="C00000"/>
                </a:solidFill>
              </a:rPr>
              <a:t>מרקוס ו: </a:t>
            </a:r>
            <a:r>
              <a:rPr lang="en-US" b="1" dirty="0">
                <a:solidFill>
                  <a:srgbClr val="C00000"/>
                </a:solidFill>
              </a:rPr>
              <a:t>33 - 34</a:t>
            </a:r>
            <a:endParaRPr lang="he-IL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052736"/>
            <a:ext cx="842493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וַיִּשָּׂא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יֵשׁוּעַ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אֶת־עֵינָיו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וַיַּרְא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עַם־רַב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בָּא אֵלָיו וַיֹּאמֶר אֶל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פִילִפּוֹס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מֵאַיִן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נִקְנֶה־לָהֶם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לֶחֶם לֶאֱכֹל׃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>
                <a:solidFill>
                  <a:srgbClr val="C00000"/>
                </a:solidFill>
              </a:rPr>
              <a:t>פסוק: 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5805264"/>
            <a:ext cx="878497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srgbClr val="C00000"/>
                </a:solidFill>
              </a:rPr>
              <a:t>ויקבלם</a:t>
            </a:r>
            <a:r>
              <a:rPr lang="he-IL" sz="3600" b="1" dirty="0"/>
              <a:t> </a:t>
            </a:r>
            <a:r>
              <a:rPr lang="he-IL" sz="3600" b="1" dirty="0">
                <a:solidFill>
                  <a:srgbClr val="C00000"/>
                </a:solidFill>
              </a:rPr>
              <a:t>וַיִּרְפָּא</a:t>
            </a:r>
            <a:r>
              <a:rPr lang="he-IL" sz="3600" b="1" dirty="0"/>
              <a:t> </a:t>
            </a:r>
            <a:r>
              <a:rPr lang="he-IL" sz="3600" b="1" dirty="0" err="1"/>
              <a:t>אֶת־הַצְּרִיכִים</a:t>
            </a:r>
            <a:r>
              <a:rPr lang="he-IL" sz="3600" b="1" dirty="0"/>
              <a:t> לִרְפוּאָה׃ </a:t>
            </a:r>
            <a:r>
              <a:rPr lang="he-IL" sz="3200" b="1" dirty="0">
                <a:solidFill>
                  <a:srgbClr val="C00000"/>
                </a:solidFill>
              </a:rPr>
              <a:t>לוקס ט: </a:t>
            </a:r>
            <a:r>
              <a:rPr lang="he-IL" sz="2800" b="1" dirty="0">
                <a:solidFill>
                  <a:srgbClr val="C00000"/>
                </a:solidFill>
              </a:rPr>
              <a:t>11</a:t>
            </a:r>
            <a:endParaRPr lang="he-IL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77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67544" y="3212977"/>
            <a:ext cx="8229600" cy="1152128"/>
          </a:xfrm>
        </p:spPr>
        <p:txBody>
          <a:bodyPr>
            <a:normAutofit/>
          </a:bodyPr>
          <a:lstStyle/>
          <a:p>
            <a:r>
              <a:rPr lang="he-IL" sz="3600" b="1" dirty="0">
                <a:solidFill>
                  <a:srgbClr val="C00000"/>
                </a:solidFill>
              </a:rPr>
              <a:t>כיצד הוא יגיב לבקשתו</a:t>
            </a:r>
            <a:r>
              <a:rPr lang="he-IL" sz="3600" b="1" dirty="0"/>
              <a:t>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548" y="1268760"/>
            <a:ext cx="825091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6 וְאַךְ לְמַעַן נַסּוֹת אֹתוֹ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דִּבֶּר־זֹאת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כִּי הוּא יָדַע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אֶת־אֲשֶׁר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יַעֲשֶׂה׃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>
                <a:solidFill>
                  <a:srgbClr val="C00000"/>
                </a:solidFill>
              </a:rPr>
              <a:t>פסוק: 6</a:t>
            </a:r>
          </a:p>
        </p:txBody>
      </p:sp>
    </p:spTree>
    <p:extLst>
      <p:ext uri="{BB962C8B-B14F-4D97-AF65-F5344CB8AC3E}">
        <p14:creationId xmlns:p14="http://schemas.microsoft.com/office/powerpoint/2010/main" val="357545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67544" y="3212977"/>
            <a:ext cx="8229600" cy="1512168"/>
          </a:xfrm>
        </p:spPr>
        <p:txBody>
          <a:bodyPr>
            <a:normAutofit/>
          </a:bodyPr>
          <a:lstStyle/>
          <a:p>
            <a:r>
              <a:rPr lang="he-IL" sz="3600" b="1" dirty="0"/>
              <a:t>תשובתו של </a:t>
            </a:r>
            <a:r>
              <a:rPr lang="he-IL" sz="3600" b="1" dirty="0" err="1"/>
              <a:t>פיליפוס</a:t>
            </a:r>
            <a:r>
              <a:rPr lang="he-IL" sz="3600" b="1" dirty="0"/>
              <a:t> מעידה על כך </a:t>
            </a:r>
            <a:r>
              <a:rPr lang="he-IL" sz="3600" b="1" dirty="0">
                <a:solidFill>
                  <a:srgbClr val="C00000"/>
                </a:solidFill>
              </a:rPr>
              <a:t>שהוא לא עמד </a:t>
            </a:r>
            <a:r>
              <a:rPr lang="he-IL" sz="3600" b="1" dirty="0" err="1">
                <a:solidFill>
                  <a:srgbClr val="C00000"/>
                </a:solidFill>
              </a:rPr>
              <a:t>בנסיון</a:t>
            </a:r>
            <a:r>
              <a:rPr lang="he-IL" sz="3600" b="1" dirty="0">
                <a:solidFill>
                  <a:srgbClr val="C00000"/>
                </a:solidFill>
              </a:rPr>
              <a:t>! </a:t>
            </a:r>
            <a:r>
              <a:rPr lang="he-IL" sz="3600" b="1" dirty="0"/>
              <a:t>האדון ציפה ממנו </a:t>
            </a:r>
            <a:r>
              <a:rPr lang="he-IL" sz="3600" b="1" dirty="0">
                <a:solidFill>
                  <a:srgbClr val="C00000"/>
                </a:solidFill>
              </a:rPr>
              <a:t>להאמין.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548" y="1268760"/>
            <a:ext cx="825091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7 וַיַּעַן אֹתוֹ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פִילִפּוֹס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לֶחֶם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מָאתַיִם דִּינָר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לֹא יִמְצָא לָהֶם לָקַחַת לוֹ אִישׁ אִישׁ מְעָט׃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>
                <a:solidFill>
                  <a:srgbClr val="C00000"/>
                </a:solidFill>
              </a:rPr>
              <a:t>פסוק: 7</a:t>
            </a:r>
          </a:p>
        </p:txBody>
      </p:sp>
    </p:spTree>
    <p:extLst>
      <p:ext uri="{BB962C8B-B14F-4D97-AF65-F5344CB8AC3E}">
        <p14:creationId xmlns:p14="http://schemas.microsoft.com/office/powerpoint/2010/main" val="231328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110513</TotalTime>
  <Words>1003</Words>
  <Application>Microsoft Office PowerPoint</Application>
  <PresentationFormat>On-screen Show (4:3)</PresentationFormat>
  <Paragraphs>51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Hadasim CLM</vt:lpstr>
      <vt:lpstr>ערכת נושא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האם יתר התלמידים עמדו בנסיון?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לקחים רוחניים שעלינו להפיק מהארוע?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שמואל א</dc:title>
  <dc:creator>Daniel</dc:creator>
  <cp:lastModifiedBy>bd sharing</cp:lastModifiedBy>
  <cp:revision>1003</cp:revision>
  <dcterms:created xsi:type="dcterms:W3CDTF">2013-05-27T15:28:02Z</dcterms:created>
  <dcterms:modified xsi:type="dcterms:W3CDTF">2020-06-01T23:46:17Z</dcterms:modified>
</cp:coreProperties>
</file>