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5"/>
  </p:notesMasterIdLst>
  <p:sldIdLst>
    <p:sldId id="439" r:id="rId2"/>
    <p:sldId id="681" r:id="rId3"/>
    <p:sldId id="668" r:id="rId4"/>
    <p:sldId id="682" r:id="rId5"/>
    <p:sldId id="685" r:id="rId6"/>
    <p:sldId id="683" r:id="rId7"/>
    <p:sldId id="670" r:id="rId8"/>
    <p:sldId id="665" r:id="rId9"/>
    <p:sldId id="666" r:id="rId10"/>
    <p:sldId id="684" r:id="rId11"/>
    <p:sldId id="669" r:id="rId12"/>
    <p:sldId id="686" r:id="rId13"/>
    <p:sldId id="687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999CB-CCE0-4875-8C45-D27FCD9EAE77}" type="datetimeFigureOut">
              <a:rPr lang="en-IL" smtClean="0"/>
              <a:t>04/05/2020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E77D7-290A-471C-943B-961D9A9450A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17836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20F61F0-1E2C-4EF3-B010-C6702DFE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DF8DF-9126-496E-8682-10F9B8CBE429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886BF16-2C32-4D89-B9FC-5FD233400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B9EF360-40FD-41D0-A633-4F2F4120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5EFFA-CC7B-4766-9264-595AAFA5A332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32680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82A4C14-8E11-411A-8E78-0770A1140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8AFFF-48B9-4CE6-A3D6-6FC07C2CD7FE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565692F-1FFE-48BC-9917-AF6967410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76DA72-9F98-4E86-8CE6-EE54C0428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873D2-0E9B-426D-A41C-DF2A8FF77FAF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48638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A2A0D28-2270-4D2D-9592-2E5A808E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5E71D-FD34-4003-9E47-670FA606FC49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C433AB0-0E5E-48D0-BF37-61E02D207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86BDCCE-3450-4A40-9080-C84C446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7F90D-B646-4160-872F-42F37931EB40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305569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B418D55-8271-48DC-9A89-48E86467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78DA3-A241-4733-B376-4F2D0EBAFBFE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AB767E2-E7C2-4D6B-8DA7-87775AAA2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F2CD1EC-0134-413A-BE9F-CD025FBDA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BD1A-C391-43F5-BE6C-F4B92E16621C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50813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B19D3A6-9DAE-4334-9823-5683B6A9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4F894-3A1B-4736-A58A-07B461973356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6565271-9B63-4D04-A876-749A29BD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D9ED09B-2025-4C73-897F-9C2D710A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A8E70-FFB4-4847-B3A0-CB9617597EEA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40968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id="{53E049F2-DEF6-4186-BEDB-28B90B48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46685-65FE-42B0-87FE-3D42E7719478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id="{C6974D93-DD20-4026-97BA-75F08124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id="{49B7E3E3-E254-43E4-A365-FAA0EC9F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45019-FB93-4614-BD28-AA7D0D132B70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100644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3">
            <a:extLst>
              <a:ext uri="{FF2B5EF4-FFF2-40B4-BE49-F238E27FC236}">
                <a16:creationId xmlns:a16="http://schemas.microsoft.com/office/drawing/2014/main" id="{AF6E19D2-B1C3-4E9C-8D8C-34CCF5C0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EFA6-556D-4BD9-A4D6-C33034C67FEB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8" name="מציין מיקום של כותרת תחתונה 4">
            <a:extLst>
              <a:ext uri="{FF2B5EF4-FFF2-40B4-BE49-F238E27FC236}">
                <a16:creationId xmlns:a16="http://schemas.microsoft.com/office/drawing/2014/main" id="{F0813C55-E9C0-4F3A-9620-107CE073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>
            <a:extLst>
              <a:ext uri="{FF2B5EF4-FFF2-40B4-BE49-F238E27FC236}">
                <a16:creationId xmlns:a16="http://schemas.microsoft.com/office/drawing/2014/main" id="{8FE6007C-70E9-4B85-87B7-CF4D1BA1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32407-8D56-43A8-A2D1-B9977C8C5FB3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160887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3">
            <a:extLst>
              <a:ext uri="{FF2B5EF4-FFF2-40B4-BE49-F238E27FC236}">
                <a16:creationId xmlns:a16="http://schemas.microsoft.com/office/drawing/2014/main" id="{5F4DA2A2-5B63-49F0-98C4-C97BBDA7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98120-03C4-4718-B790-9ECDDD8DA850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4" name="מציין מיקום של כותרת תחתונה 4">
            <a:extLst>
              <a:ext uri="{FF2B5EF4-FFF2-40B4-BE49-F238E27FC236}">
                <a16:creationId xmlns:a16="http://schemas.microsoft.com/office/drawing/2014/main" id="{79F9AE98-A13B-44FC-A340-A4A33962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>
            <a:extLst>
              <a:ext uri="{FF2B5EF4-FFF2-40B4-BE49-F238E27FC236}">
                <a16:creationId xmlns:a16="http://schemas.microsoft.com/office/drawing/2014/main" id="{2931DBDD-ADC4-4574-BA45-E3697E385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5C430-B5B6-4B0C-93F3-40DED0F5DBDA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45345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>
            <a:extLst>
              <a:ext uri="{FF2B5EF4-FFF2-40B4-BE49-F238E27FC236}">
                <a16:creationId xmlns:a16="http://schemas.microsoft.com/office/drawing/2014/main" id="{2DC306A3-F0F1-44D6-AFCE-90054845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0AAE2-E343-4AF3-9AF8-C53878232C89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3" name="מציין מיקום של כותרת תחתונה 4">
            <a:extLst>
              <a:ext uri="{FF2B5EF4-FFF2-40B4-BE49-F238E27FC236}">
                <a16:creationId xmlns:a16="http://schemas.microsoft.com/office/drawing/2014/main" id="{0E072E13-4811-442B-8969-08BD6130D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>
            <a:extLst>
              <a:ext uri="{FF2B5EF4-FFF2-40B4-BE49-F238E27FC236}">
                <a16:creationId xmlns:a16="http://schemas.microsoft.com/office/drawing/2014/main" id="{4662DAE3-F599-4939-B4D4-510F067F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E7339-EF24-4D6A-B55C-21DF978BE986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377463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id="{372FBBFA-AC6C-43D8-9210-3FADF7E0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B855A-F025-42EF-B143-41E209DE26F4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id="{A6D296E1-710C-4606-B183-7E0BF621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id="{2C3777F9-9C75-4161-8A47-2E5CFDAB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860BD-9B69-4EEB-8D2E-2AF9B64DA837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395893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id="{69E9E181-1741-4BBE-BA54-F7DF0A40E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C335F-2252-49AF-88DC-1AAF931E4AD0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id="{03BB6ECA-C16C-43FC-B3FD-A7D120A1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id="{1BACB978-606A-4215-84F8-3621D153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8C712-B4D8-4FB3-8BD4-C6CD8EEFE4F2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37627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>
            <a:extLst>
              <a:ext uri="{FF2B5EF4-FFF2-40B4-BE49-F238E27FC236}">
                <a16:creationId xmlns:a16="http://schemas.microsoft.com/office/drawing/2014/main" id="{DC41A38B-3FE4-47CA-894F-24E48CE836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IL"/>
              <a:t>לחץ כדי לערוך סגנון כותרת של תבנית בסיס</a:t>
            </a:r>
          </a:p>
        </p:txBody>
      </p:sp>
      <p:sp>
        <p:nvSpPr>
          <p:cNvPr id="1027" name="מציין מיקום טקסט 2">
            <a:extLst>
              <a:ext uri="{FF2B5EF4-FFF2-40B4-BE49-F238E27FC236}">
                <a16:creationId xmlns:a16="http://schemas.microsoft.com/office/drawing/2014/main" id="{CF20D934-5833-489E-8811-35C4BD3F29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IL"/>
              <a:t>לחץ כדי לערוך סגנונות טקסט של תבנית בסיס</a:t>
            </a:r>
          </a:p>
          <a:p>
            <a:pPr lvl="1"/>
            <a:r>
              <a:rPr lang="he-IL" altLang="en-IL"/>
              <a:t>רמה שנייה</a:t>
            </a:r>
          </a:p>
          <a:p>
            <a:pPr lvl="2"/>
            <a:r>
              <a:rPr lang="he-IL" altLang="en-IL"/>
              <a:t>רמה שלישית</a:t>
            </a:r>
          </a:p>
          <a:p>
            <a:pPr lvl="3"/>
            <a:r>
              <a:rPr lang="he-IL" altLang="en-IL"/>
              <a:t>רמה רביעית</a:t>
            </a:r>
          </a:p>
          <a:p>
            <a:pPr lvl="4"/>
            <a:r>
              <a:rPr lang="he-IL" altLang="en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664AFBC-F80E-494F-9F7C-54065B391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4BD10B-4045-412A-9EE8-DC2F10519636}" type="datetimeFigureOut">
              <a:rPr lang="he-IL"/>
              <a:pPr>
                <a:defRPr/>
              </a:pPr>
              <a:t>י"א/ניסן/תש"ף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6091506-D522-486D-9142-220453F8C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18A00D1-E575-4F65-A6A9-0909F82BF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20CE3D6-0E66-43BF-A56E-37F5AE12F992}" type="slidenum">
              <a:rPr lang="he-IL" altLang="en-IL"/>
              <a:pPr/>
              <a:t>‹#›</a:t>
            </a:fld>
            <a:endParaRPr lang="he-IL" altLang="en-IL"/>
          </a:p>
        </p:txBody>
      </p:sp>
    </p:spTree>
    <p:extLst>
      <p:ext uri="{BB962C8B-B14F-4D97-AF65-F5344CB8AC3E}">
        <p14:creationId xmlns:p14="http://schemas.microsoft.com/office/powerpoint/2010/main" val="72639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340768"/>
            <a:ext cx="8640960" cy="1512168"/>
          </a:xfrm>
        </p:spPr>
        <p:txBody>
          <a:bodyPr>
            <a:noAutofit/>
          </a:bodyPr>
          <a:lstStyle/>
          <a:p>
            <a:pPr marL="0" lvl="0" indent="0">
              <a:lnSpc>
                <a:spcPts val="5000"/>
              </a:lnSpc>
              <a:buNone/>
            </a:pPr>
            <a:r>
              <a:rPr lang="he-IL" sz="3600" b="1" dirty="0">
                <a:ea typeface="Calibri"/>
              </a:rPr>
              <a:t>40 וְאַתֶּם אֵינְכֶם </a:t>
            </a:r>
            <a:r>
              <a:rPr lang="he-IL" sz="3600" b="1" dirty="0" err="1">
                <a:ea typeface="Calibri"/>
              </a:rPr>
              <a:t>אֹבִים</a:t>
            </a:r>
            <a:r>
              <a:rPr lang="he-IL" sz="3600" b="1" dirty="0">
                <a:ea typeface="Calibri"/>
              </a:rPr>
              <a:t> לָבוֹא אֵלָי לִהְיוֹת לָכֶם חַיִּים׃  </a:t>
            </a:r>
            <a:endParaRPr lang="he-IL" sz="36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404664"/>
            <a:ext cx="7920880" cy="7546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4000" b="1" u="sng" dirty="0">
                <a:solidFill>
                  <a:srgbClr val="C00000"/>
                </a:solidFill>
                <a:ea typeface="Calibri"/>
              </a:rPr>
              <a:t>בשורת יוחנן ה:  </a:t>
            </a:r>
            <a:r>
              <a:rPr lang="en-US" sz="4000" b="1" u="sng" dirty="0">
                <a:solidFill>
                  <a:srgbClr val="C00000"/>
                </a:solidFill>
                <a:ea typeface="Calibri"/>
                <a:cs typeface="Arial"/>
              </a:rPr>
              <a:t>40</a:t>
            </a:r>
            <a:endParaRPr lang="en-US" sz="3600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42" y="3140968"/>
            <a:ext cx="85725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2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התנאי למלוך עם האדון – לסבול למענו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>
            <a:normAutofit lnSpcReduction="10000"/>
          </a:bodyPr>
          <a:lstStyle/>
          <a:p>
            <a:r>
              <a:rPr lang="he-IL" sz="3600" b="1" dirty="0"/>
              <a:t>29 כִּי־נִתַּן לָכֶם בְּעַד הַמָּשִׁיחַ </a:t>
            </a:r>
            <a:r>
              <a:rPr lang="he-IL" sz="3600" b="1" dirty="0" err="1"/>
              <a:t>לֹא־לְבַד</a:t>
            </a:r>
            <a:r>
              <a:rPr lang="he-IL" sz="3600" b="1" dirty="0"/>
              <a:t> לְהַאֲמִין בּוֹ כִּי </a:t>
            </a:r>
            <a:r>
              <a:rPr lang="he-IL" sz="3600" b="1" dirty="0" err="1"/>
              <a:t>אִם־גַּם</a:t>
            </a:r>
            <a:r>
              <a:rPr lang="he-IL" sz="3600" b="1" dirty="0"/>
              <a:t> לְהִתְעַנּוֹת בַּעֲדוֹ׃ </a:t>
            </a:r>
            <a:r>
              <a:rPr lang="he-IL" b="1" dirty="0" err="1">
                <a:solidFill>
                  <a:srgbClr val="C00000"/>
                </a:solidFill>
              </a:rPr>
              <a:t>פיליפיים</a:t>
            </a:r>
            <a:r>
              <a:rPr lang="he-IL" b="1" dirty="0">
                <a:solidFill>
                  <a:srgbClr val="C00000"/>
                </a:solidFill>
              </a:rPr>
              <a:t> א: </a:t>
            </a:r>
            <a:r>
              <a:rPr lang="he-IL" sz="2800" b="1" dirty="0">
                <a:solidFill>
                  <a:srgbClr val="C00000"/>
                </a:solidFill>
              </a:rPr>
              <a:t>29</a:t>
            </a:r>
            <a:r>
              <a:rPr lang="he-IL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3501008"/>
            <a:ext cx="6984776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 11 נֶאֱמָן הַדָּבָר הַזֶּה כִּי </a:t>
            </a:r>
            <a:r>
              <a:rPr lang="he-IL" sz="3600" b="1" dirty="0" err="1">
                <a:solidFill>
                  <a:srgbClr val="C00000"/>
                </a:solidFill>
              </a:rPr>
              <a:t>אִם־מַתְנו</a:t>
            </a:r>
            <a:r>
              <a:rPr lang="he-IL" sz="3600" b="1" dirty="0">
                <a:solidFill>
                  <a:srgbClr val="C00000"/>
                </a:solidFill>
              </a:rPr>
              <a:t>ּ אִתּוֹ </a:t>
            </a:r>
            <a:r>
              <a:rPr lang="he-IL" sz="3600" b="1" dirty="0" err="1">
                <a:solidFill>
                  <a:srgbClr val="7030A0"/>
                </a:solidFill>
              </a:rPr>
              <a:t>גַּם־אִתּו</a:t>
            </a:r>
            <a:r>
              <a:rPr lang="he-IL" sz="3600" b="1" dirty="0">
                <a:solidFill>
                  <a:srgbClr val="7030A0"/>
                </a:solidFill>
              </a:rPr>
              <a:t>ֹ נִחְיֶה</a:t>
            </a:r>
            <a:r>
              <a:rPr lang="he-IL" sz="3600" b="1" dirty="0"/>
              <a:t>׃  12 </a:t>
            </a:r>
            <a:r>
              <a:rPr lang="he-IL" sz="3600" b="1" dirty="0" err="1">
                <a:solidFill>
                  <a:srgbClr val="C00000"/>
                </a:solidFill>
              </a:rPr>
              <a:t>אִם־נִסְבֹּל</a:t>
            </a:r>
            <a:r>
              <a:rPr lang="he-IL" sz="3600" b="1" dirty="0"/>
              <a:t> </a:t>
            </a:r>
            <a:r>
              <a:rPr lang="he-IL" sz="3600" b="1" dirty="0">
                <a:solidFill>
                  <a:srgbClr val="7030A0"/>
                </a:solidFill>
              </a:rPr>
              <a:t>גַּם נִמְלֹךְ אִתּו</a:t>
            </a:r>
            <a:r>
              <a:rPr lang="he-IL" sz="3600" b="1" dirty="0"/>
              <a:t>ֹ </a:t>
            </a:r>
            <a:r>
              <a:rPr lang="he-IL" sz="3600" b="1" dirty="0" err="1"/>
              <a:t>וְאִם־נְנַכֵּר</a:t>
            </a:r>
            <a:r>
              <a:rPr lang="he-IL" sz="3600" b="1" dirty="0"/>
              <a:t> </a:t>
            </a:r>
            <a:r>
              <a:rPr lang="he-IL" sz="3600" b="1" dirty="0" err="1"/>
              <a:t>גַּם־הוּא</a:t>
            </a:r>
            <a:r>
              <a:rPr lang="he-IL" sz="3600" b="1" dirty="0"/>
              <a:t> </a:t>
            </a:r>
            <a:r>
              <a:rPr lang="he-IL" sz="3600" b="1" dirty="0" err="1"/>
              <a:t>יְנַכֵּר</a:t>
            </a:r>
            <a:r>
              <a:rPr lang="he-IL" sz="3600" b="1" dirty="0"/>
              <a:t> אֹתָנוּ׃ </a:t>
            </a:r>
            <a:r>
              <a:rPr lang="he-IL" sz="3600" b="1" dirty="0">
                <a:solidFill>
                  <a:srgbClr val="C00000"/>
                </a:solidFill>
              </a:rPr>
              <a:t>שנייה </a:t>
            </a:r>
            <a:r>
              <a:rPr lang="he-IL" sz="3600" b="1" dirty="0" err="1">
                <a:solidFill>
                  <a:srgbClr val="C00000"/>
                </a:solidFill>
              </a:rPr>
              <a:t>לטימותיוס</a:t>
            </a:r>
            <a:r>
              <a:rPr lang="he-IL" sz="3600" b="1" dirty="0">
                <a:solidFill>
                  <a:srgbClr val="C00000"/>
                </a:solidFill>
              </a:rPr>
              <a:t> ב</a:t>
            </a:r>
            <a:r>
              <a:rPr lang="he-IL" sz="4000" b="1" dirty="0">
                <a:solidFill>
                  <a:srgbClr val="C00000"/>
                </a:solidFill>
              </a:rPr>
              <a:t>: </a:t>
            </a:r>
            <a:r>
              <a:rPr lang="en-US" sz="3600" b="1" dirty="0">
                <a:solidFill>
                  <a:srgbClr val="C00000"/>
                </a:solidFill>
              </a:rPr>
              <a:t>11 - 12</a:t>
            </a:r>
            <a:endParaRPr lang="he-IL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7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ישוע הוא התקומה והחיים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ts val="5000"/>
              </a:lnSpc>
            </a:pPr>
            <a:r>
              <a:rPr lang="he-IL" sz="3600" b="1" dirty="0"/>
              <a:t>אָנֹכִי הַתְּקוּמָה וְהַחַיִּים הַמַּאֲמִין בִּי יִחְיֶה גַּם </a:t>
            </a:r>
            <a:r>
              <a:rPr lang="he-IL" sz="3600" b="1" dirty="0" err="1"/>
              <a:t>כִּי־יָמוּת</a:t>
            </a:r>
            <a:r>
              <a:rPr lang="he-IL" sz="3600" b="1" dirty="0"/>
              <a:t>׃ 26 </a:t>
            </a:r>
            <a:r>
              <a:rPr lang="he-IL" sz="3600" b="1" dirty="0" err="1"/>
              <a:t>וְכָל־הַחַי</a:t>
            </a:r>
            <a:r>
              <a:rPr lang="he-IL" sz="3600" b="1" dirty="0"/>
              <a:t> אֲשֶׁר </a:t>
            </a:r>
            <a:r>
              <a:rPr lang="he-IL" sz="3600" b="1" dirty="0" err="1"/>
              <a:t>יַאֲמִין־בִּי</a:t>
            </a:r>
            <a:r>
              <a:rPr lang="he-IL" sz="3600" b="1" dirty="0"/>
              <a:t> לֹא־יָמוּת לְעוֹלָם: </a:t>
            </a:r>
            <a:r>
              <a:rPr lang="he-IL" b="1" dirty="0">
                <a:solidFill>
                  <a:srgbClr val="C00000"/>
                </a:solidFill>
              </a:rPr>
              <a:t>בשורת</a:t>
            </a:r>
            <a:r>
              <a:rPr lang="he-IL" sz="3600" b="1" dirty="0">
                <a:solidFill>
                  <a:prstClr val="black"/>
                </a:solidFill>
              </a:rPr>
              <a:t> </a:t>
            </a:r>
            <a:r>
              <a:rPr lang="he-IL" b="1" dirty="0">
                <a:solidFill>
                  <a:srgbClr val="C00000"/>
                </a:solidFill>
              </a:rPr>
              <a:t>יוחנן י"א: </a:t>
            </a:r>
            <a:r>
              <a:rPr lang="he-IL" sz="2800" b="1" dirty="0">
                <a:solidFill>
                  <a:srgbClr val="C00000"/>
                </a:solidFill>
              </a:rPr>
              <a:t>26</a:t>
            </a:r>
            <a:r>
              <a:rPr lang="he-IL" b="1" dirty="0">
                <a:solidFill>
                  <a:srgbClr val="C00000"/>
                </a:solidFill>
              </a:rPr>
              <a:t> - </a:t>
            </a:r>
            <a:r>
              <a:rPr lang="en-US" b="1" dirty="0">
                <a:solidFill>
                  <a:srgbClr val="C00000"/>
                </a:solidFill>
              </a:rPr>
              <a:t>25</a:t>
            </a:r>
            <a:endParaRPr lang="he-IL" b="1" dirty="0">
              <a:solidFill>
                <a:srgbClr val="C00000"/>
              </a:solidFill>
            </a:endParaRPr>
          </a:p>
          <a:p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330879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הציפייה להיפגש עם האדון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ts val="5000"/>
              </a:lnSpc>
            </a:pPr>
            <a:r>
              <a:rPr lang="he-IL" sz="3900" b="1" dirty="0">
                <a:ea typeface="Calibri"/>
              </a:rPr>
              <a:t> </a:t>
            </a:r>
            <a:r>
              <a:rPr lang="he-IL" sz="4300" b="1" dirty="0">
                <a:ea typeface="Calibri"/>
              </a:rPr>
              <a:t>6 לָכֵן בְּטוּחִים אֲנַחְנוּ </a:t>
            </a:r>
            <a:r>
              <a:rPr lang="he-IL" sz="4300" b="1" dirty="0" err="1">
                <a:ea typeface="Calibri"/>
              </a:rPr>
              <a:t>בְּכָל־עֵת</a:t>
            </a:r>
            <a:r>
              <a:rPr lang="he-IL" sz="4300" b="1" dirty="0">
                <a:ea typeface="Calibri"/>
              </a:rPr>
              <a:t> וְיֹדְעִים כִּי </a:t>
            </a:r>
            <a:r>
              <a:rPr lang="he-IL" sz="4300" b="1" dirty="0" err="1">
                <a:ea typeface="Calibri"/>
              </a:rPr>
              <a:t>כָל־עוֹד</a:t>
            </a:r>
            <a:r>
              <a:rPr lang="he-IL" sz="4300" b="1" dirty="0">
                <a:ea typeface="Calibri"/>
              </a:rPr>
              <a:t> שֶׁמּוֹשָׁבֵנוּ בַגּוּף רְחוֹקִים אֲנַחְנוּ </a:t>
            </a:r>
            <a:r>
              <a:rPr lang="he-IL" sz="4300" b="1" dirty="0" err="1">
                <a:ea typeface="Calibri"/>
              </a:rPr>
              <a:t>מִן־הָאָדוֹן</a:t>
            </a:r>
            <a:r>
              <a:rPr lang="he-IL" sz="4300" b="1" dirty="0">
                <a:ea typeface="Calibri"/>
              </a:rPr>
              <a:t>׃  7 כִּי בֶאֱמוּנָה נִתְהַלֵּךְ וְלֹא בִּרְאוּת </a:t>
            </a:r>
            <a:r>
              <a:rPr lang="he-IL" sz="4300" b="1" dirty="0" err="1">
                <a:ea typeface="Calibri"/>
              </a:rPr>
              <a:t>עֵינָיִם</a:t>
            </a:r>
            <a:r>
              <a:rPr lang="he-IL" sz="4300" b="1" dirty="0">
                <a:ea typeface="Calibri"/>
              </a:rPr>
              <a:t>׃  8 אָמְנָם בְּטוּחִים אֲנַחְנוּ </a:t>
            </a:r>
            <a:r>
              <a:rPr lang="he-IL" sz="4300" b="1" dirty="0" err="1">
                <a:solidFill>
                  <a:srgbClr val="C00000"/>
                </a:solidFill>
                <a:ea typeface="Calibri"/>
              </a:rPr>
              <a:t>וְנִבְחֲרָה־לָּנו</a:t>
            </a:r>
            <a:r>
              <a:rPr lang="he-IL" sz="4300" b="1" dirty="0">
                <a:solidFill>
                  <a:srgbClr val="C00000"/>
                </a:solidFill>
                <a:ea typeface="Calibri"/>
              </a:rPr>
              <a:t>ּ לְהִתְרַחֵק </a:t>
            </a:r>
            <a:r>
              <a:rPr lang="he-IL" sz="4300" b="1" dirty="0" err="1">
                <a:solidFill>
                  <a:srgbClr val="C00000"/>
                </a:solidFill>
                <a:ea typeface="Calibri"/>
              </a:rPr>
              <a:t>מִן־הַגּוּף</a:t>
            </a:r>
            <a:r>
              <a:rPr lang="he-IL" sz="4300" b="1" dirty="0">
                <a:solidFill>
                  <a:srgbClr val="C00000"/>
                </a:solidFill>
                <a:ea typeface="Calibri"/>
              </a:rPr>
              <a:t> וְלִהְיוֹת קְרוֹבִים </a:t>
            </a:r>
            <a:r>
              <a:rPr lang="he-IL" sz="4300" b="1" dirty="0" err="1">
                <a:solidFill>
                  <a:srgbClr val="C00000"/>
                </a:solidFill>
                <a:ea typeface="Calibri"/>
              </a:rPr>
              <a:t>אֶל־הָאָדוֹן</a:t>
            </a:r>
            <a:r>
              <a:rPr lang="he-IL" sz="4300" b="1" dirty="0">
                <a:ea typeface="Calibri"/>
              </a:rPr>
              <a:t>׃                             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שנייה </a:t>
            </a:r>
            <a:r>
              <a:rPr lang="he-IL" b="1" dirty="0" err="1">
                <a:solidFill>
                  <a:srgbClr val="C00000"/>
                </a:solidFill>
                <a:ea typeface="Calibri"/>
              </a:rPr>
              <a:t>לקורינתים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 ה: </a:t>
            </a:r>
            <a:r>
              <a:rPr lang="en-US" b="1" dirty="0">
                <a:solidFill>
                  <a:srgbClr val="C00000"/>
                </a:solidFill>
                <a:ea typeface="Calibri"/>
                <a:cs typeface="Arial"/>
              </a:rPr>
              <a:t>6 – 8</a:t>
            </a:r>
            <a:endParaRPr lang="he-I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8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836712"/>
            <a:ext cx="8373616" cy="45259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>
                <a:ea typeface="Calibri"/>
              </a:rPr>
              <a:t>  21 כִּי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הַמָּשִׁיחַ הוּא חַיָּי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וְהַמָּוֶת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רֶוַח־לִי</a:t>
            </a:r>
            <a:r>
              <a:rPr lang="he-IL" sz="3600" b="1" dirty="0">
                <a:ea typeface="Calibri"/>
              </a:rPr>
              <a:t>׃  22 אוּלָם </a:t>
            </a:r>
            <a:r>
              <a:rPr lang="he-IL" sz="3600" b="1" dirty="0" err="1">
                <a:ea typeface="Calibri"/>
              </a:rPr>
              <a:t>אִם־לִחְיוֹת</a:t>
            </a:r>
            <a:r>
              <a:rPr lang="he-IL" sz="3600" b="1" dirty="0">
                <a:ea typeface="Calibri"/>
              </a:rPr>
              <a:t> בַּבָּשָׂר עוֹד </a:t>
            </a:r>
            <a:r>
              <a:rPr lang="he-IL" sz="3600" b="1" dirty="0" err="1">
                <a:ea typeface="Calibri"/>
              </a:rPr>
              <a:t>יוֹסִיף־לִי</a:t>
            </a:r>
            <a:r>
              <a:rPr lang="he-IL" sz="3600" b="1" dirty="0">
                <a:ea typeface="Calibri"/>
              </a:rPr>
              <a:t> פְּרִי עֲמָלִי </a:t>
            </a:r>
            <a:r>
              <a:rPr lang="he-IL" sz="3600" b="1" dirty="0" err="1">
                <a:ea typeface="Calibri"/>
              </a:rPr>
              <a:t>אֵין־לִי</a:t>
            </a:r>
            <a:r>
              <a:rPr lang="he-IL" sz="3600" b="1" dirty="0">
                <a:ea typeface="Calibri"/>
              </a:rPr>
              <a:t> לְהַגִּיד בְּמָה אֶבְחָר׃  23 כִּי מָשׁוּךְ אֲנִי </a:t>
            </a:r>
            <a:r>
              <a:rPr lang="he-IL" sz="3600" b="1" dirty="0" err="1">
                <a:ea typeface="Calibri"/>
              </a:rPr>
              <a:t>מִן־הַשְּׁנָיִם</a:t>
            </a:r>
            <a:r>
              <a:rPr lang="he-IL" sz="3600" b="1" dirty="0"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נַפְשִׁי אִוְּתָה לְהִפָּטֵר וְלִהְיוֹת עִם הַמָּשִׁיחַ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כִּי־זֶה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הַמֻּבְחָר</a:t>
            </a:r>
            <a:r>
              <a:rPr lang="he-IL" sz="3600" b="1" dirty="0">
                <a:ea typeface="Calibri"/>
              </a:rPr>
              <a:t>׃  24 אֲבָל לַעֲמֹד עוֹד בַּבָּשָׂר צָרִיךְ יֹתֵר בַּעֲבוּרְכֶם׃               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אל </a:t>
            </a:r>
            <a:r>
              <a:rPr lang="he-IL" b="1" dirty="0" err="1">
                <a:solidFill>
                  <a:srgbClr val="C00000"/>
                </a:solidFill>
                <a:ea typeface="Calibri"/>
              </a:rPr>
              <a:t>הפיליפיים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  א: </a:t>
            </a:r>
            <a:r>
              <a:rPr lang="en-US" b="1" dirty="0">
                <a:solidFill>
                  <a:srgbClr val="C00000"/>
                </a:solidFill>
                <a:ea typeface="Calibri"/>
                <a:cs typeface="Arial"/>
              </a:rPr>
              <a:t>21 - 24</a:t>
            </a:r>
            <a:endParaRPr lang="en-US" sz="2800" dirty="0">
              <a:solidFill>
                <a:srgbClr val="C000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688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למה ישוע מתכוון – בביטוי חיים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864" y="3068960"/>
            <a:ext cx="8229600" cy="125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b="1" dirty="0"/>
              <a:t>חיים נצחיים (</a:t>
            </a:r>
            <a:r>
              <a:rPr lang="he-IL" sz="3600" b="1" dirty="0">
                <a:solidFill>
                  <a:srgbClr val="C00000"/>
                </a:solidFill>
              </a:rPr>
              <a:t>חיי עולם </a:t>
            </a:r>
            <a:r>
              <a:rPr lang="he-IL" sz="3600" b="1" dirty="0"/>
              <a:t>) במלכות השמיים.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7064" y="1916832"/>
            <a:ext cx="81369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חיים עם </a:t>
            </a:r>
            <a:r>
              <a:rPr lang="he-IL" sz="3600" b="1" dirty="0">
                <a:solidFill>
                  <a:srgbClr val="C00000"/>
                </a:solidFill>
              </a:rPr>
              <a:t>תוכן רוחני </a:t>
            </a:r>
            <a:r>
              <a:rPr lang="he-IL" sz="3600" b="1" dirty="0"/>
              <a:t>כבר בעולם הזה.</a:t>
            </a:r>
          </a:p>
        </p:txBody>
      </p:sp>
    </p:spTree>
    <p:extLst>
      <p:ext uri="{BB962C8B-B14F-4D97-AF65-F5344CB8AC3E}">
        <p14:creationId xmlns:p14="http://schemas.microsoft.com/office/powerpoint/2010/main" val="344727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ישוע נותן למאמין את אור החיים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2260848"/>
          </a:xfrm>
        </p:spPr>
        <p:txBody>
          <a:bodyPr>
            <a:normAutofit/>
          </a:bodyPr>
          <a:lstStyle/>
          <a:p>
            <a:pPr lvl="0">
              <a:lnSpc>
                <a:spcPts val="5000"/>
              </a:lnSpc>
            </a:pPr>
            <a:r>
              <a:rPr lang="he-IL" sz="3600" b="1" dirty="0"/>
              <a:t>12 "אֲנִי אוֹר הָעוֹלָם </a:t>
            </a:r>
            <a:r>
              <a:rPr lang="he-IL" sz="3600" b="1" dirty="0" err="1"/>
              <a:t>כָּל־הַהֹלֵך</a:t>
            </a:r>
            <a:r>
              <a:rPr lang="he-IL" sz="3600" b="1" dirty="0"/>
              <a:t>ְ אַחֲרַי לֹא יִתְהַלֵּךְ בַּחֲשֵׁכָה כִּי </a:t>
            </a:r>
            <a:r>
              <a:rPr lang="he-IL" sz="3600" b="1" dirty="0">
                <a:solidFill>
                  <a:srgbClr val="C00000"/>
                </a:solidFill>
              </a:rPr>
              <a:t>אוֹר הַחַיִּים </a:t>
            </a:r>
            <a:r>
              <a:rPr lang="he-IL" sz="3600" b="1" dirty="0"/>
              <a:t>יִהְיֶה לּוֹ׃"  </a:t>
            </a:r>
            <a:r>
              <a:rPr lang="he-IL" b="1" dirty="0">
                <a:solidFill>
                  <a:srgbClr val="C00000"/>
                </a:solidFill>
              </a:rPr>
              <a:t>בשורת</a:t>
            </a:r>
            <a:r>
              <a:rPr lang="he-IL" sz="3600" b="1" dirty="0"/>
              <a:t> </a:t>
            </a:r>
            <a:r>
              <a:rPr lang="he-IL" b="1" dirty="0">
                <a:solidFill>
                  <a:srgbClr val="C00000"/>
                </a:solidFill>
              </a:rPr>
              <a:t>יוחנן ח: </a:t>
            </a:r>
            <a:r>
              <a:rPr lang="en-US" b="1" dirty="0">
                <a:solidFill>
                  <a:srgbClr val="C00000"/>
                </a:solidFill>
              </a:rPr>
              <a:t>12</a:t>
            </a:r>
            <a:endParaRPr lang="he-IL" b="1" dirty="0">
              <a:solidFill>
                <a:srgbClr val="C00000"/>
              </a:solidFill>
            </a:endParaRPr>
          </a:p>
          <a:p>
            <a:pPr>
              <a:lnSpc>
                <a:spcPts val="5000"/>
              </a:lnSpc>
            </a:pPr>
            <a:endParaRPr lang="he-IL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77072"/>
            <a:ext cx="7632848" cy="25699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lnSpc>
                <a:spcPts val="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sz="3600" b="1" dirty="0"/>
              <a:t>אָנֹכִי הִנְנִי הַדֶּרֶךְ וְהָאֱמֶת וְהַחַיִּים </a:t>
            </a:r>
            <a:r>
              <a:rPr lang="he-IL" sz="3600" b="1" dirty="0" err="1"/>
              <a:t>לֹא־יָבֹא</a:t>
            </a:r>
            <a:r>
              <a:rPr lang="he-IL" sz="3600" b="1" dirty="0"/>
              <a:t> אִישׁ </a:t>
            </a:r>
            <a:r>
              <a:rPr lang="he-IL" sz="3600" b="1" dirty="0" err="1"/>
              <a:t>אֶל־הָאָב</a:t>
            </a:r>
            <a:r>
              <a:rPr lang="he-IL" sz="3600" b="1" dirty="0"/>
              <a:t> </a:t>
            </a:r>
            <a:r>
              <a:rPr lang="he-IL" sz="3600" b="1" dirty="0" err="1"/>
              <a:t>כִּי־אִם־עַל־יָדִי</a:t>
            </a:r>
            <a:r>
              <a:rPr lang="he-IL" sz="3600" b="1" dirty="0"/>
              <a:t>׃       </a:t>
            </a:r>
            <a:r>
              <a:rPr lang="he-IL" sz="3200" b="1" dirty="0">
                <a:solidFill>
                  <a:srgbClr val="C00000"/>
                </a:solidFill>
              </a:rPr>
              <a:t>בשורת</a:t>
            </a:r>
            <a:r>
              <a:rPr lang="he-IL" sz="3600" b="1" dirty="0">
                <a:solidFill>
                  <a:prstClr val="black"/>
                </a:solidFill>
              </a:rPr>
              <a:t> </a:t>
            </a:r>
            <a:r>
              <a:rPr lang="he-IL" sz="3200" b="1" dirty="0">
                <a:solidFill>
                  <a:srgbClr val="C00000"/>
                </a:solidFill>
              </a:rPr>
              <a:t>יוחנן י"ד: </a:t>
            </a:r>
            <a:r>
              <a:rPr lang="en-US" sz="3200" b="1" dirty="0">
                <a:solidFill>
                  <a:srgbClr val="C00000"/>
                </a:solidFill>
              </a:rPr>
              <a:t>6</a:t>
            </a:r>
            <a:endParaRPr lang="he-IL" sz="3200" b="1" dirty="0">
              <a:solidFill>
                <a:srgbClr val="C00000"/>
              </a:solidFill>
            </a:endParaRPr>
          </a:p>
          <a:p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17298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רוב בני האדם שונאים את האור הרוחני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b="1" dirty="0"/>
              <a:t> 19 וְזֶה הוּא הַדִּין כִּי הָאוֹר בָּא </a:t>
            </a:r>
            <a:r>
              <a:rPr lang="he-IL" sz="3600" b="1" dirty="0" err="1"/>
              <a:t>אֶל־הָעוֹלָם</a:t>
            </a:r>
            <a:r>
              <a:rPr lang="he-IL" sz="3600" b="1" dirty="0"/>
              <a:t> וּבְנֵי הָאָדָם אָהֲבוּ הַחשֶׁךְ </a:t>
            </a:r>
            <a:r>
              <a:rPr lang="he-IL" sz="3600" b="1" dirty="0" err="1"/>
              <a:t>מִן־הָאוֹר</a:t>
            </a:r>
            <a:r>
              <a:rPr lang="he-IL" sz="3600" b="1" dirty="0"/>
              <a:t> כִּי רָעִים מַעֲשֵׂיהֶם׃  20 כִּי </a:t>
            </a:r>
            <a:r>
              <a:rPr lang="he-IL" sz="3600" b="1" dirty="0" err="1">
                <a:solidFill>
                  <a:srgbClr val="C00000"/>
                </a:solidFill>
              </a:rPr>
              <a:t>כָל־פֹּעֵל</a:t>
            </a:r>
            <a:r>
              <a:rPr lang="he-IL" sz="3600" b="1" dirty="0">
                <a:solidFill>
                  <a:srgbClr val="C00000"/>
                </a:solidFill>
              </a:rPr>
              <a:t> עַוְלָה יִשְׂנָא </a:t>
            </a:r>
            <a:r>
              <a:rPr lang="he-IL" sz="3600" b="1" dirty="0" err="1">
                <a:solidFill>
                  <a:srgbClr val="C00000"/>
                </a:solidFill>
              </a:rPr>
              <a:t>אֶת־הָאוֹר</a:t>
            </a:r>
            <a:r>
              <a:rPr lang="he-IL" sz="3600" b="1" dirty="0">
                <a:solidFill>
                  <a:srgbClr val="C00000"/>
                </a:solidFill>
              </a:rPr>
              <a:t> </a:t>
            </a:r>
            <a:r>
              <a:rPr lang="he-IL" sz="3600" b="1" dirty="0"/>
              <a:t>וְלֹא יָבֹא לָאוֹר פֶּן </a:t>
            </a:r>
            <a:r>
              <a:rPr lang="he-IL" sz="3600" b="1" dirty="0" err="1"/>
              <a:t>יִוָּכְחוּ־מַעֲשָׂיו</a:t>
            </a:r>
            <a:r>
              <a:rPr lang="he-IL" sz="3600" b="1" dirty="0"/>
              <a:t>׃  21 אֲבָל עֹשֵׂה הָאֱמֶת יָבֹא לָאוֹר לְמַעַן יִגָּלוּ מַעֲשָׂיו כִּי נַעֲשֹוּ </a:t>
            </a:r>
            <a:r>
              <a:rPr lang="he-IL" sz="3600" b="1" dirty="0" err="1"/>
              <a:t>בֵּאלֹהִים</a:t>
            </a:r>
            <a:r>
              <a:rPr lang="he-IL" sz="3600" b="1" dirty="0"/>
              <a:t>׃                  </a:t>
            </a:r>
            <a:r>
              <a:rPr lang="he-IL" b="1" dirty="0">
                <a:solidFill>
                  <a:srgbClr val="C00000"/>
                </a:solidFill>
              </a:rPr>
              <a:t>בשורת יוחנן ג: </a:t>
            </a:r>
            <a:r>
              <a:rPr lang="en-US" b="1" dirty="0">
                <a:solidFill>
                  <a:srgbClr val="C00000"/>
                </a:solidFill>
              </a:rPr>
              <a:t>19 - 21</a:t>
            </a:r>
            <a:r>
              <a:rPr lang="he-IL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9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האדון מספק את כל הצרכים </a:t>
            </a:r>
            <a:br>
              <a:rPr lang="he-IL" b="1" u="sng" dirty="0">
                <a:solidFill>
                  <a:srgbClr val="C00000"/>
                </a:solidFill>
                <a:cs typeface="+mn-cs"/>
              </a:rPr>
            </a:br>
            <a:r>
              <a:rPr lang="he-IL" b="1" u="sng" dirty="0">
                <a:solidFill>
                  <a:srgbClr val="C00000"/>
                </a:solidFill>
                <a:cs typeface="+mn-cs"/>
              </a:rPr>
              <a:t>הרוחניים שלנו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2044824"/>
          </a:xfrm>
        </p:spPr>
        <p:txBody>
          <a:bodyPr>
            <a:normAutofit/>
          </a:bodyPr>
          <a:lstStyle/>
          <a:p>
            <a:r>
              <a:rPr lang="he-IL" sz="3600" b="1" dirty="0"/>
              <a:t>35 וַיֹּאמֶר לָהֶם יֵשׁוּעַ אָנֹכִי הוּא </a:t>
            </a:r>
            <a:r>
              <a:rPr lang="he-IL" sz="3600" b="1" dirty="0">
                <a:solidFill>
                  <a:srgbClr val="C00000"/>
                </a:solidFill>
              </a:rPr>
              <a:t>לֶחֶם הַחַיִּים </a:t>
            </a:r>
            <a:r>
              <a:rPr lang="he-IL" sz="3600" b="1" dirty="0" err="1"/>
              <a:t>כָּל־הַבָּא</a:t>
            </a:r>
            <a:r>
              <a:rPr lang="he-IL" sz="3600" b="1" dirty="0"/>
              <a:t> אֵלַי </a:t>
            </a:r>
            <a:r>
              <a:rPr lang="he-IL" sz="3600" b="1" dirty="0">
                <a:solidFill>
                  <a:srgbClr val="C00000"/>
                </a:solidFill>
              </a:rPr>
              <a:t>לֹא יִרְעַב </a:t>
            </a:r>
            <a:r>
              <a:rPr lang="he-IL" sz="3600" b="1" dirty="0"/>
              <a:t>וַאֲשֶׁר </a:t>
            </a:r>
            <a:r>
              <a:rPr lang="he-IL" sz="3600" b="1" dirty="0">
                <a:solidFill>
                  <a:srgbClr val="C00000"/>
                </a:solidFill>
              </a:rPr>
              <a:t>יַאֲמִין בִּי לֹא יִצְמָא</a:t>
            </a:r>
            <a:r>
              <a:rPr lang="he-IL" sz="3600" b="1" dirty="0"/>
              <a:t> עוֹד׃ </a:t>
            </a:r>
            <a:r>
              <a:rPr lang="he-IL" b="1" dirty="0">
                <a:solidFill>
                  <a:srgbClr val="C00000"/>
                </a:solidFill>
              </a:rPr>
              <a:t>בשורת יוחנן ו: 35</a:t>
            </a:r>
            <a:endParaRPr lang="he-IL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005064"/>
            <a:ext cx="763284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3 בַּאֲשֶׁר גְּבוּרָתוֹ </a:t>
            </a:r>
            <a:r>
              <a:rPr lang="he-IL" sz="3600" b="1" dirty="0" err="1"/>
              <a:t>הָאֱלֹהִית</a:t>
            </a:r>
            <a:r>
              <a:rPr lang="he-IL" sz="3600" b="1" dirty="0"/>
              <a:t> נָתְנָה לָּנוּ אֵת כָּל אֲשֶׁר לַחַיִּים וְלַחֲסִידוּת </a:t>
            </a:r>
            <a:r>
              <a:rPr lang="he-IL" sz="3600" b="1" dirty="0" err="1"/>
              <a:t>עַל־יְדֵי</a:t>
            </a:r>
            <a:r>
              <a:rPr lang="he-IL" sz="3600" b="1" dirty="0"/>
              <a:t> דַעַת הַקּוֹרֵא אֹתָנוּ בִּכְבוֹדוֹ וְחֵילוֹ׃                 </a:t>
            </a:r>
            <a:r>
              <a:rPr lang="he-IL" sz="3200" b="1" dirty="0">
                <a:solidFill>
                  <a:srgbClr val="C00000"/>
                </a:solidFill>
              </a:rPr>
              <a:t>שנייה </a:t>
            </a:r>
            <a:r>
              <a:rPr lang="he-IL" sz="3200" b="1" dirty="0" err="1">
                <a:solidFill>
                  <a:srgbClr val="C00000"/>
                </a:solidFill>
              </a:rPr>
              <a:t>לפטרוס</a:t>
            </a:r>
            <a:r>
              <a:rPr lang="he-IL" sz="3200" b="1" dirty="0">
                <a:solidFill>
                  <a:srgbClr val="C00000"/>
                </a:solidFill>
              </a:rPr>
              <a:t> א: </a:t>
            </a:r>
            <a:r>
              <a:rPr lang="he-IL" sz="2800" b="1" dirty="0">
                <a:solidFill>
                  <a:srgbClr val="C00000"/>
                </a:solidFill>
              </a:rPr>
              <a:t>3</a:t>
            </a:r>
            <a:endParaRPr lang="he-IL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2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נוכחות הרוח – כביטוי למקור מים חיים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he-IL" sz="3600" b="1" dirty="0"/>
              <a:t>38 הַמַּאֲמִין בִּי כִּדְבַר הַכָּתוּב מִבִּטְנוֹ יִנְהֲרוּ נַהֲרֵי מַיִם חַיִּים׃  39 וְזֹאת אָמַר </a:t>
            </a:r>
            <a:r>
              <a:rPr lang="he-IL" sz="3600" b="1" dirty="0" err="1"/>
              <a:t>עַל־הָרוּח</a:t>
            </a:r>
            <a:r>
              <a:rPr lang="he-IL" sz="3600" b="1" dirty="0"/>
              <a:t>ַ אֲשֶׁר </a:t>
            </a:r>
            <a:r>
              <a:rPr lang="he-IL" sz="3600" b="1" dirty="0" err="1"/>
              <a:t>יִקָּחֻהו</a:t>
            </a:r>
            <a:r>
              <a:rPr lang="he-IL" sz="3600" b="1" dirty="0"/>
              <a:t>ּ הַמַּאֲמִינִים בּוֹ כִּי </a:t>
            </a:r>
            <a:r>
              <a:rPr lang="he-IL" sz="3600" b="1" dirty="0" err="1"/>
              <a:t>טֶרֶם־נִתַּן</a:t>
            </a:r>
            <a:r>
              <a:rPr lang="he-IL" sz="3600" b="1" dirty="0"/>
              <a:t> רוּחַ הַקֹּדֶשׁ יַעַן אֲשֶׁר יֵשׁוּעַ עוֹד לֹא נִתְפָּאָר׃ בשורת </a:t>
            </a:r>
            <a:r>
              <a:rPr lang="he-IL" b="1" dirty="0">
                <a:solidFill>
                  <a:srgbClr val="C00000"/>
                </a:solidFill>
              </a:rPr>
              <a:t>יוחנן ז: </a:t>
            </a:r>
            <a:r>
              <a:rPr lang="en-US" b="1" dirty="0">
                <a:solidFill>
                  <a:srgbClr val="C00000"/>
                </a:solidFill>
              </a:rPr>
              <a:t>38 - 39</a:t>
            </a:r>
            <a:endParaRPr lang="he-I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4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חיים מחודשים (ברוח 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he-IL" sz="3600" b="1" dirty="0"/>
              <a:t> 4 לָכֵן נִקְבַּרְנוּ אִתּוֹ בַּטְּבִילָה לַמָּוֶת לְמַעַן כַּאֲשֶׁר נֵעוֹר הַמָּשִׁיחַ </a:t>
            </a:r>
            <a:r>
              <a:rPr lang="he-IL" sz="3600" b="1" dirty="0" err="1"/>
              <a:t>מִן־הַמֵּתִים</a:t>
            </a:r>
            <a:r>
              <a:rPr lang="he-IL" sz="3600" b="1" dirty="0"/>
              <a:t> בִּכְבוֹד הָאָב כֵּן נִתְהַלֵּךְ </a:t>
            </a:r>
            <a:r>
              <a:rPr lang="he-IL" sz="3600" b="1" dirty="0" err="1"/>
              <a:t>גַּם־אֲנַחְנו</a:t>
            </a:r>
            <a:r>
              <a:rPr lang="he-IL" sz="3600" b="1" dirty="0"/>
              <a:t>ּ </a:t>
            </a:r>
            <a:r>
              <a:rPr lang="he-IL" sz="3600" b="1" dirty="0">
                <a:solidFill>
                  <a:srgbClr val="C00000"/>
                </a:solidFill>
              </a:rPr>
              <a:t>בְּחַיִּים מְחֻדָּשִׁים</a:t>
            </a:r>
            <a:r>
              <a:rPr lang="he-IL" sz="3600" b="1" dirty="0"/>
              <a:t>׃      </a:t>
            </a:r>
            <a:r>
              <a:rPr lang="he-IL" b="1" dirty="0">
                <a:solidFill>
                  <a:srgbClr val="C00000"/>
                </a:solidFill>
              </a:rPr>
              <a:t>אל הרומיים ו : </a:t>
            </a:r>
            <a:r>
              <a:rPr lang="he-IL" sz="2800" b="1" dirty="0">
                <a:solidFill>
                  <a:srgbClr val="C00000"/>
                </a:solidFill>
              </a:rPr>
              <a:t>4</a:t>
            </a:r>
            <a:endParaRPr lang="he-IL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380587"/>
            <a:ext cx="7848872" cy="19287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lnSpc>
                <a:spcPts val="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sz="3600" b="1" dirty="0"/>
              <a:t>אֲנִי בָאתִי </a:t>
            </a:r>
            <a:r>
              <a:rPr lang="he-IL" sz="3600" b="1" dirty="0" err="1"/>
              <a:t>לְבַעֲבוּר</a:t>
            </a:r>
            <a:r>
              <a:rPr lang="he-IL" sz="3600" b="1" dirty="0"/>
              <a:t> הָבִיא לָהֶם </a:t>
            </a:r>
            <a:r>
              <a:rPr lang="he-IL" sz="3600" b="1" dirty="0">
                <a:solidFill>
                  <a:srgbClr val="C00000"/>
                </a:solidFill>
              </a:rPr>
              <a:t>חַיִּים וּמְלֹא סִפְקָם</a:t>
            </a:r>
            <a:r>
              <a:rPr lang="he-IL" sz="3600" b="1" dirty="0"/>
              <a:t>׃   </a:t>
            </a:r>
            <a:r>
              <a:rPr lang="he-IL" sz="3200" b="1" dirty="0">
                <a:solidFill>
                  <a:srgbClr val="C00000"/>
                </a:solidFill>
              </a:rPr>
              <a:t>בשורת</a:t>
            </a:r>
            <a:r>
              <a:rPr lang="he-IL" sz="3600" b="1" dirty="0">
                <a:solidFill>
                  <a:prstClr val="black"/>
                </a:solidFill>
              </a:rPr>
              <a:t> </a:t>
            </a:r>
            <a:r>
              <a:rPr lang="he-IL" sz="3200" b="1" dirty="0">
                <a:solidFill>
                  <a:srgbClr val="C00000"/>
                </a:solidFill>
              </a:rPr>
              <a:t>יוחנן י</a:t>
            </a:r>
            <a:r>
              <a:rPr lang="en-US" sz="3200" b="1" dirty="0">
                <a:solidFill>
                  <a:srgbClr val="C00000"/>
                </a:solidFill>
              </a:rPr>
              <a:t>'</a:t>
            </a:r>
            <a:r>
              <a:rPr lang="he-IL" sz="3200" b="1" dirty="0">
                <a:solidFill>
                  <a:srgbClr val="C00000"/>
                </a:solidFill>
              </a:rPr>
              <a:t>: </a:t>
            </a:r>
            <a:r>
              <a:rPr lang="en-US" sz="3200" b="1" dirty="0">
                <a:solidFill>
                  <a:srgbClr val="C00000"/>
                </a:solidFill>
              </a:rPr>
              <a:t>10</a:t>
            </a:r>
            <a:endParaRPr lang="he-IL" sz="3200" b="1" dirty="0">
              <a:solidFill>
                <a:srgbClr val="C00000"/>
              </a:solidFill>
            </a:endParaRPr>
          </a:p>
          <a:p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367449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he-IL" sz="3800" b="1" u="sng" dirty="0">
                <a:solidFill>
                  <a:srgbClr val="C00000"/>
                </a:solidFill>
                <a:cs typeface="+mn-cs"/>
              </a:rPr>
              <a:t>מדוע רבים מגיעים לאבדון ולא לחיים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628801"/>
            <a:ext cx="8496944" cy="2664296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he-IL" b="1" dirty="0"/>
              <a:t>13</a:t>
            </a:r>
            <a:r>
              <a:rPr lang="he-IL" sz="3600" b="1" dirty="0"/>
              <a:t> בֹּאוּ בַּפֶּתַח הַצָּר </a:t>
            </a:r>
            <a:r>
              <a:rPr lang="he-IL" sz="3600" b="1" dirty="0">
                <a:solidFill>
                  <a:srgbClr val="C00000"/>
                </a:solidFill>
              </a:rPr>
              <a:t>כִּי רָחָב הַפֶּתַח וּמְרֻוָּח הַדֶּרֶךְ הַמֵּבִיא לַאֲבַדּוֹן</a:t>
            </a:r>
            <a:r>
              <a:rPr lang="he-IL" sz="3600" b="1" dirty="0"/>
              <a:t> ו</a:t>
            </a:r>
            <a:r>
              <a:rPr lang="he-IL" sz="3600" b="1" dirty="0">
                <a:solidFill>
                  <a:srgbClr val="7030A0"/>
                </a:solidFill>
              </a:rPr>
              <a:t>ְרַבִּים</a:t>
            </a:r>
            <a:r>
              <a:rPr lang="he-IL" sz="3600" b="1" dirty="0"/>
              <a:t> אֲשֶׁר יָבֹאוּ בוֹ׃  </a:t>
            </a:r>
            <a:r>
              <a:rPr lang="he-IL" b="1" dirty="0"/>
              <a:t>14</a:t>
            </a:r>
            <a:r>
              <a:rPr lang="he-IL" sz="3600" b="1" dirty="0"/>
              <a:t> </a:t>
            </a:r>
            <a:r>
              <a:rPr lang="he-IL" sz="3600" b="1" dirty="0">
                <a:solidFill>
                  <a:srgbClr val="C00000"/>
                </a:solidFill>
              </a:rPr>
              <a:t>וּמַה צַּר הַפֶּתַח וְקָשֶׁה הַדֶּרֶךְ הַמֵּבִיא לַחַיִּים</a:t>
            </a:r>
            <a:r>
              <a:rPr lang="he-IL" sz="3600" b="1" dirty="0"/>
              <a:t> וּ</a:t>
            </a:r>
            <a:r>
              <a:rPr lang="he-IL" sz="3600" b="1" dirty="0">
                <a:solidFill>
                  <a:srgbClr val="7030A0"/>
                </a:solidFill>
              </a:rPr>
              <a:t>מְעַטִּים</a:t>
            </a:r>
            <a:r>
              <a:rPr lang="he-IL" sz="3600" b="1" dirty="0"/>
              <a:t> הֵם אֲשֶׁר יִמְצָאוּהוּ׃ </a:t>
            </a:r>
            <a:r>
              <a:rPr lang="he-IL" sz="3600" b="1" dirty="0">
                <a:solidFill>
                  <a:srgbClr val="C00000"/>
                </a:solidFill>
              </a:rPr>
              <a:t>מתי ז: </a:t>
            </a:r>
            <a:r>
              <a:rPr lang="en-US" sz="3600" b="1" dirty="0">
                <a:solidFill>
                  <a:srgbClr val="C00000"/>
                </a:solidFill>
              </a:rPr>
              <a:t>13 - 14</a:t>
            </a:r>
            <a:endParaRPr lang="he-IL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8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המחיר שנדרש כדי לבוא לחיים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20480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he-IL" sz="3600" b="1" dirty="0"/>
              <a:t> 8 </a:t>
            </a:r>
            <a:r>
              <a:rPr lang="he-IL" sz="3600" b="1" dirty="0" err="1"/>
              <a:t>וְאִם־תַּכְשִׁילְך</a:t>
            </a:r>
            <a:r>
              <a:rPr lang="he-IL" sz="3600" b="1" dirty="0"/>
              <a:t>ָ יָדְךָ אוֹ רַגְלְךָ קַצֵּץ אוֹתָהּ וְהַשְׁלֵךְ מִמֶּךָּ </a:t>
            </a:r>
            <a:r>
              <a:rPr lang="he-IL" sz="3600" b="1" dirty="0">
                <a:solidFill>
                  <a:srgbClr val="C00000"/>
                </a:solidFill>
              </a:rPr>
              <a:t>טוֹב לְךָ לָבוֹא לַחַיִּים פִּסֵּחַ אוֹ קִטֵּעַ </a:t>
            </a:r>
            <a:r>
              <a:rPr lang="he-IL" sz="3600" b="1" dirty="0">
                <a:solidFill>
                  <a:srgbClr val="7030A0"/>
                </a:solidFill>
              </a:rPr>
              <a:t>מִהְיוֹת לְךָ שְׁתֵּי </a:t>
            </a:r>
            <a:r>
              <a:rPr lang="he-IL" sz="3600" b="1" dirty="0" err="1">
                <a:solidFill>
                  <a:srgbClr val="7030A0"/>
                </a:solidFill>
              </a:rPr>
              <a:t>יָדַיִם</a:t>
            </a:r>
            <a:r>
              <a:rPr lang="he-IL" sz="3600" b="1" dirty="0">
                <a:solidFill>
                  <a:srgbClr val="7030A0"/>
                </a:solidFill>
              </a:rPr>
              <a:t> </a:t>
            </a:r>
            <a:r>
              <a:rPr lang="he-IL" sz="3600" b="1" dirty="0" err="1">
                <a:solidFill>
                  <a:srgbClr val="7030A0"/>
                </a:solidFill>
              </a:rPr>
              <a:t>אוֹ־שְׁתֵּי</a:t>
            </a:r>
            <a:r>
              <a:rPr lang="he-IL" sz="3600" b="1" dirty="0">
                <a:solidFill>
                  <a:srgbClr val="7030A0"/>
                </a:solidFill>
              </a:rPr>
              <a:t> רַגְלַיִם </a:t>
            </a:r>
            <a:r>
              <a:rPr lang="he-IL" sz="3600" b="1" dirty="0" err="1">
                <a:solidFill>
                  <a:srgbClr val="7030A0"/>
                </a:solidFill>
              </a:rPr>
              <a:t>וְתֻשְׁלַך</a:t>
            </a:r>
            <a:r>
              <a:rPr lang="he-IL" sz="3600" b="1" dirty="0">
                <a:solidFill>
                  <a:srgbClr val="7030A0"/>
                </a:solidFill>
              </a:rPr>
              <a:t>ְ </a:t>
            </a:r>
            <a:r>
              <a:rPr lang="he-IL" sz="3600" b="1" dirty="0" err="1">
                <a:solidFill>
                  <a:srgbClr val="7030A0"/>
                </a:solidFill>
              </a:rPr>
              <a:t>אֶל־אֵש</a:t>
            </a:r>
            <a:r>
              <a:rPr lang="he-IL" sz="3600" b="1" dirty="0">
                <a:solidFill>
                  <a:srgbClr val="7030A0"/>
                </a:solidFill>
              </a:rPr>
              <a:t>ׁ עוֹלָם</a:t>
            </a:r>
            <a:r>
              <a:rPr lang="he-IL" sz="3600" b="1" dirty="0"/>
              <a:t>׃  9 </a:t>
            </a:r>
            <a:r>
              <a:rPr lang="he-IL" sz="3600" b="1" dirty="0" err="1"/>
              <a:t>וְאִם־עֵינְך</a:t>
            </a:r>
            <a:r>
              <a:rPr lang="he-IL" sz="3600" b="1" dirty="0"/>
              <a:t>ָ תַכְשִׁילְךָ נַקֵּר אוֹתָהּ וְהַשְׁלֵךְ מִמֶּךָּ </a:t>
            </a:r>
            <a:r>
              <a:rPr lang="he-IL" sz="3600" b="1" dirty="0">
                <a:solidFill>
                  <a:srgbClr val="760000"/>
                </a:solidFill>
              </a:rPr>
              <a:t>טוֹב לְךָ לָבוֹא לַחַיִּים בְּעַיִן אַחַת</a:t>
            </a:r>
            <a:r>
              <a:rPr lang="he-IL" sz="3600" b="1" dirty="0"/>
              <a:t> </a:t>
            </a:r>
            <a:r>
              <a:rPr lang="he-IL" sz="3600" b="1" dirty="0">
                <a:solidFill>
                  <a:srgbClr val="381850"/>
                </a:solidFill>
              </a:rPr>
              <a:t>מִהְיוֹת לְךָ שְׁתֵּי </a:t>
            </a:r>
            <a:r>
              <a:rPr lang="he-IL" sz="3600" b="1" dirty="0" err="1">
                <a:solidFill>
                  <a:srgbClr val="381850"/>
                </a:solidFill>
              </a:rPr>
              <a:t>עֵינַיִם</a:t>
            </a:r>
            <a:r>
              <a:rPr lang="he-IL" sz="3600" b="1" dirty="0">
                <a:solidFill>
                  <a:srgbClr val="381850"/>
                </a:solidFill>
              </a:rPr>
              <a:t> </a:t>
            </a:r>
            <a:r>
              <a:rPr lang="he-IL" sz="3600" b="1" dirty="0" err="1">
                <a:solidFill>
                  <a:srgbClr val="381850"/>
                </a:solidFill>
              </a:rPr>
              <a:t>וְתֻשְׁלַך</a:t>
            </a:r>
            <a:r>
              <a:rPr lang="he-IL" sz="3600" b="1" dirty="0">
                <a:solidFill>
                  <a:srgbClr val="381850"/>
                </a:solidFill>
              </a:rPr>
              <a:t>ְ </a:t>
            </a:r>
            <a:r>
              <a:rPr lang="he-IL" sz="3600" b="1" dirty="0" err="1">
                <a:solidFill>
                  <a:srgbClr val="381850"/>
                </a:solidFill>
              </a:rPr>
              <a:t>אֶל־אֵש</a:t>
            </a:r>
            <a:r>
              <a:rPr lang="he-IL" sz="3600" b="1" dirty="0">
                <a:solidFill>
                  <a:srgbClr val="381850"/>
                </a:solidFill>
              </a:rPr>
              <a:t>ׁ </a:t>
            </a:r>
            <a:r>
              <a:rPr lang="he-IL" sz="3600" b="1" dirty="0" err="1">
                <a:solidFill>
                  <a:srgbClr val="381850"/>
                </a:solidFill>
              </a:rPr>
              <a:t>גֵּיהִנֹּם</a:t>
            </a:r>
            <a:r>
              <a:rPr lang="he-IL" sz="3600" b="1" dirty="0"/>
              <a:t>׃  </a:t>
            </a:r>
            <a:r>
              <a:rPr lang="he-IL" b="1" dirty="0">
                <a:solidFill>
                  <a:srgbClr val="C00000"/>
                </a:solidFill>
              </a:rPr>
              <a:t>מתי י"ח :  </a:t>
            </a:r>
            <a:r>
              <a:rPr lang="en-US" b="1" dirty="0">
                <a:solidFill>
                  <a:srgbClr val="C00000"/>
                </a:solidFill>
              </a:rPr>
              <a:t>8 - 9</a:t>
            </a:r>
            <a:endParaRPr lang="he-I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650</Words>
  <Application>Microsoft Office PowerPoint</Application>
  <PresentationFormat>On-screen Show (4:3)</PresentationFormat>
  <Paragraphs>31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1_ערכת נושא Office</vt:lpstr>
      <vt:lpstr>PowerPoint Presentation</vt:lpstr>
      <vt:lpstr>למה ישוע מתכוון – בביטוי חיים </vt:lpstr>
      <vt:lpstr>ישוע נותן למאמין את אור החיים</vt:lpstr>
      <vt:lpstr>רוב בני האדם שונאים את האור הרוחני</vt:lpstr>
      <vt:lpstr>האדון מספק את כל הצרכים  הרוחניים שלנו</vt:lpstr>
      <vt:lpstr>נוכחות הרוח – כביטוי למקור מים חיים</vt:lpstr>
      <vt:lpstr>חיים מחודשים (ברוח )</vt:lpstr>
      <vt:lpstr>מדוע רבים מגיעים לאבדון ולא לחיים</vt:lpstr>
      <vt:lpstr>המחיר שנדרש כדי לבוא לחיים</vt:lpstr>
      <vt:lpstr>התנאי למלוך עם האדון – לסבול למענו</vt:lpstr>
      <vt:lpstr>ישוע הוא התקומה והחיים</vt:lpstr>
      <vt:lpstr>הציפייה להיפגש עם האדון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Talia</dc:creator>
  <cp:lastModifiedBy>bd sharing</cp:lastModifiedBy>
  <cp:revision>6</cp:revision>
  <dcterms:created xsi:type="dcterms:W3CDTF">2014-07-12T12:07:47Z</dcterms:created>
  <dcterms:modified xsi:type="dcterms:W3CDTF">2020-04-04T23:27:13Z</dcterms:modified>
</cp:coreProperties>
</file>